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9"/>
  </p:notesMasterIdLst>
  <p:sldIdLst>
    <p:sldId id="288" r:id="rId5"/>
    <p:sldId id="275" r:id="rId6"/>
    <p:sldId id="265" r:id="rId7"/>
    <p:sldId id="257" r:id="rId8"/>
    <p:sldId id="309" r:id="rId9"/>
    <p:sldId id="338" r:id="rId10"/>
    <p:sldId id="311" r:id="rId11"/>
    <p:sldId id="313" r:id="rId12"/>
    <p:sldId id="314" r:id="rId13"/>
    <p:sldId id="318" r:id="rId14"/>
    <p:sldId id="315" r:id="rId15"/>
    <p:sldId id="316" r:id="rId16"/>
    <p:sldId id="317" r:id="rId17"/>
    <p:sldId id="327" r:id="rId18"/>
    <p:sldId id="328" r:id="rId19"/>
    <p:sldId id="329" r:id="rId20"/>
    <p:sldId id="323" r:id="rId21"/>
    <p:sldId id="332" r:id="rId22"/>
    <p:sldId id="333" r:id="rId23"/>
    <p:sldId id="334" r:id="rId24"/>
    <p:sldId id="335" r:id="rId25"/>
    <p:sldId id="336" r:id="rId26"/>
    <p:sldId id="337" r:id="rId27"/>
    <p:sldId id="308" r:id="rId28"/>
  </p:sldIdLst>
  <p:sldSz cx="10691813" cy="60118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2B"/>
    <a:srgbClr val="00A3E0"/>
    <a:srgbClr val="DADADA"/>
    <a:srgbClr val="878787"/>
    <a:srgbClr val="CCECDB"/>
    <a:srgbClr val="66C5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13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71201-0FAB-4FEE-9CAE-C5BDB9559B3B}" type="datetimeFigureOut">
              <a:rPr lang="cs-CZ" smtClean="0"/>
              <a:t>12.06.2024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C355E-EE75-4F7F-8004-42D8E0E0423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428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1pPr>
    <a:lvl2pPr marL="400873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2pPr>
    <a:lvl3pPr marL="801746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3pPr>
    <a:lvl4pPr marL="1202619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4pPr>
    <a:lvl5pPr marL="1603492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5pPr>
    <a:lvl6pPr marL="2004365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6pPr>
    <a:lvl7pPr marL="2405238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7pPr>
    <a:lvl8pPr marL="2806111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8pPr>
    <a:lvl9pPr marL="3206984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5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7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9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638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9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2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0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375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1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32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  <p:pic>
        <p:nvPicPr>
          <p:cNvPr id="12" name="Grafický objekt 11">
            <a:extLst>
              <a:ext uri="{FF2B5EF4-FFF2-40B4-BE49-F238E27FC236}">
                <a16:creationId xmlns:a16="http://schemas.microsoft.com/office/drawing/2014/main" id="{FB96157F-4B25-F25C-7EFF-211B05C773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95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69023E31-6EB9-6A34-DF34-78DA247592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212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42F9A82A-40E9-ED59-843C-85B34F58A0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90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FC5AAF10-696A-AF49-2E37-E608523F25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959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AF060F97-C532-E26E-E932-1EAC440A71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43513" y="357981"/>
            <a:ext cx="544830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20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  <p:pic>
        <p:nvPicPr>
          <p:cNvPr id="12" name="Grafický objekt 11">
            <a:extLst>
              <a:ext uri="{FF2B5EF4-FFF2-40B4-BE49-F238E27FC236}">
                <a16:creationId xmlns:a16="http://schemas.microsoft.com/office/drawing/2014/main" id="{FB96157F-4B25-F25C-7EFF-211B05C773F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81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69023E31-6EB9-6A34-DF34-78DA247592B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0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250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42F9A82A-40E9-ED59-843C-85B34F58A0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956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FC5AAF10-696A-AF49-2E37-E608523F25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79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AF060F97-C532-E26E-E932-1EAC440A71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43513" y="357981"/>
            <a:ext cx="544830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654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7732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800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374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749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734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931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3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8500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3827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512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9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364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bsah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9" y="1209198"/>
            <a:ext cx="5176735" cy="4042309"/>
          </a:xfrm>
        </p:spPr>
        <p:txBody>
          <a:bodyPr/>
          <a:lstStyle>
            <a:lvl1pPr marL="360363" indent="-360363">
              <a:spcBef>
                <a:spcPts val="300"/>
              </a:spcBef>
              <a:buFont typeface="+mj-lt"/>
              <a:buAutoNum type="arabicPeriod"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47F-A465-4AC2-978D-FBE1E1E9B63C}" type="datetime1">
              <a:rPr lang="cs-CZ" smtClean="0"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91B3E73A-D19E-BEA4-0EE3-43A7BC5BB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3218"/>
            <a:ext cx="5162550" cy="5305425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accent1"/>
                </a:solidFill>
              </a:rPr>
              <a:t>strana</a:t>
            </a:r>
          </a:p>
        </p:txBody>
      </p:sp>
    </p:spTree>
    <p:extLst>
      <p:ext uri="{BB962C8B-B14F-4D97-AF65-F5344CB8AC3E}">
        <p14:creationId xmlns:p14="http://schemas.microsoft.com/office/powerpoint/2010/main" val="23358333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bsah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9" y="1209198"/>
            <a:ext cx="5176735" cy="4042309"/>
          </a:xfrm>
        </p:spPr>
        <p:txBody>
          <a:bodyPr/>
          <a:lstStyle>
            <a:lvl1pPr marL="360363" indent="-360363">
              <a:spcBef>
                <a:spcPts val="300"/>
              </a:spcBef>
              <a:buFont typeface="+mj-lt"/>
              <a:buAutoNum type="arabicPeriod"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3A3D276B-714B-A721-C658-A08477E112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7981"/>
            <a:ext cx="516255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7848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500"/>
              </a:spcBef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47F-A465-4AC2-978D-FBE1E1E9B63C}" type="datetime1">
              <a:rPr lang="cs-CZ" smtClean="0"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8734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text plus odrážk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2500"/>
              </a:spcBef>
              <a:buFontTx/>
              <a:buNone/>
              <a:defRPr/>
            </a:lvl1pPr>
            <a:lvl2pPr marL="268288" indent="-268288">
              <a:spcBef>
                <a:spcPts val="2500"/>
              </a:spcBef>
              <a:defRPr/>
            </a:lvl2pPr>
            <a:lvl3pPr marL="536575" indent="-268288">
              <a:spcBef>
                <a:spcPts val="2500"/>
              </a:spcBef>
              <a:defRPr/>
            </a:lvl3pPr>
            <a:lvl4pPr marL="804863" indent="-268288">
              <a:spcBef>
                <a:spcPts val="2500"/>
              </a:spcBef>
              <a:defRPr/>
            </a:lvl4pPr>
            <a:lvl5pPr marL="1073150" indent="-269875">
              <a:spcBef>
                <a:spcPts val="250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47F-A465-4AC2-978D-FBE1E1E9B63C}" type="datetime1">
              <a:rPr lang="cs-CZ" smtClean="0"/>
              <a:t>12.06.2024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395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98" y="1209198"/>
            <a:ext cx="4716000" cy="4042308"/>
          </a:xfrm>
        </p:spPr>
        <p:txBody>
          <a:bodyPr/>
          <a:lstStyle>
            <a:lvl1pPr>
              <a:spcBef>
                <a:spcPts val="2500"/>
              </a:spcBef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816" y="1209197"/>
            <a:ext cx="4716000" cy="4042307"/>
          </a:xfrm>
        </p:spPr>
        <p:txBody>
          <a:bodyPr/>
          <a:lstStyle>
            <a:lvl1pPr>
              <a:spcBef>
                <a:spcPts val="2500"/>
              </a:spcBef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F2ED-C7D4-4403-ADE4-3B92A0018608}" type="datetime1">
              <a:rPr lang="cs-CZ" smtClean="0"/>
              <a:t>12.06.2024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55932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98" y="1209198"/>
            <a:ext cx="4716000" cy="4042308"/>
          </a:xfrm>
        </p:spPr>
        <p:txBody>
          <a:bodyPr/>
          <a:lstStyle>
            <a:lvl1pPr marL="0" indent="0">
              <a:spcBef>
                <a:spcPts val="2500"/>
              </a:spcBef>
              <a:buFontTx/>
              <a:buNone/>
              <a:defRPr/>
            </a:lvl1pPr>
            <a:lvl2pPr marL="268288" indent="-268288">
              <a:spcBef>
                <a:spcPts val="2500"/>
              </a:spcBef>
              <a:defRPr/>
            </a:lvl2pPr>
            <a:lvl3pPr marL="536575" indent="-268288">
              <a:spcBef>
                <a:spcPts val="2500"/>
              </a:spcBef>
              <a:defRPr/>
            </a:lvl3pPr>
            <a:lvl4pPr marL="804863" indent="-268288">
              <a:spcBef>
                <a:spcPts val="2500"/>
              </a:spcBef>
              <a:defRPr/>
            </a:lvl4pPr>
            <a:lvl5pPr marL="1073150" indent="-269875">
              <a:spcBef>
                <a:spcPts val="250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816" y="1209197"/>
            <a:ext cx="4716000" cy="4042307"/>
          </a:xfrm>
        </p:spPr>
        <p:txBody>
          <a:bodyPr/>
          <a:lstStyle>
            <a:lvl1pPr marL="0" indent="0">
              <a:spcBef>
                <a:spcPts val="2500"/>
              </a:spcBef>
              <a:buFontTx/>
              <a:buNone/>
              <a:defRPr/>
            </a:lvl1pPr>
            <a:lvl2pPr marL="268288" indent="-268288">
              <a:spcBef>
                <a:spcPts val="2500"/>
              </a:spcBef>
              <a:defRPr/>
            </a:lvl2pPr>
            <a:lvl3pPr marL="536575" indent="-268288">
              <a:spcBef>
                <a:spcPts val="2500"/>
              </a:spcBef>
              <a:defRPr/>
            </a:lvl3pPr>
            <a:lvl4pPr marL="804863" indent="-268288">
              <a:spcBef>
                <a:spcPts val="2500"/>
              </a:spcBef>
              <a:defRPr/>
            </a:lvl4pPr>
            <a:lvl5pPr marL="1073150" indent="-269875">
              <a:spcBef>
                <a:spcPts val="250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F2ED-C7D4-4403-ADE4-3B92A0018608}" type="datetime1">
              <a:rPr lang="cs-CZ" smtClean="0"/>
              <a:t>12.06.2024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7229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208800"/>
            <a:ext cx="8924400" cy="792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14" y="1206478"/>
            <a:ext cx="4716000" cy="722258"/>
          </a:xfrm>
        </p:spPr>
        <p:txBody>
          <a:bodyPr anchor="t"/>
          <a:lstStyle>
            <a:lvl1pPr marL="0" indent="0">
              <a:buNone/>
              <a:defRPr sz="2104" b="1">
                <a:solidFill>
                  <a:schemeClr val="accent1"/>
                </a:solidFill>
              </a:defRPr>
            </a:lvl1pPr>
            <a:lvl2pPr marL="400782" indent="0">
              <a:buNone/>
              <a:defRPr sz="1753" b="1"/>
            </a:lvl2pPr>
            <a:lvl3pPr marL="801563" indent="0">
              <a:buNone/>
              <a:defRPr sz="1578" b="1"/>
            </a:lvl3pPr>
            <a:lvl4pPr marL="1202345" indent="0">
              <a:buNone/>
              <a:defRPr sz="1403" b="1"/>
            </a:lvl4pPr>
            <a:lvl5pPr marL="1603126" indent="0">
              <a:buNone/>
              <a:defRPr sz="1403" b="1"/>
            </a:lvl5pPr>
            <a:lvl6pPr marL="2003908" indent="0">
              <a:buNone/>
              <a:defRPr sz="1403" b="1"/>
            </a:lvl6pPr>
            <a:lvl7pPr marL="2404689" indent="0">
              <a:buNone/>
              <a:defRPr sz="1403" b="1"/>
            </a:lvl7pPr>
            <a:lvl8pPr marL="2805471" indent="0">
              <a:buNone/>
              <a:defRPr sz="1403" b="1"/>
            </a:lvl8pPr>
            <a:lvl9pPr marL="3206252" indent="0">
              <a:buNone/>
              <a:defRPr sz="140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814" y="1928736"/>
            <a:ext cx="4716000" cy="332277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16000" y="1206478"/>
            <a:ext cx="4716000" cy="722258"/>
          </a:xfrm>
        </p:spPr>
        <p:txBody>
          <a:bodyPr anchor="t"/>
          <a:lstStyle>
            <a:lvl1pPr marL="0" indent="0">
              <a:buNone/>
              <a:defRPr sz="2104" b="1">
                <a:solidFill>
                  <a:schemeClr val="accent1"/>
                </a:solidFill>
              </a:defRPr>
            </a:lvl1pPr>
            <a:lvl2pPr marL="400782" indent="0">
              <a:buNone/>
              <a:defRPr sz="1753" b="1"/>
            </a:lvl2pPr>
            <a:lvl3pPr marL="801563" indent="0">
              <a:buNone/>
              <a:defRPr sz="1578" b="1"/>
            </a:lvl3pPr>
            <a:lvl4pPr marL="1202345" indent="0">
              <a:buNone/>
              <a:defRPr sz="1403" b="1"/>
            </a:lvl4pPr>
            <a:lvl5pPr marL="1603126" indent="0">
              <a:buNone/>
              <a:defRPr sz="1403" b="1"/>
            </a:lvl5pPr>
            <a:lvl6pPr marL="2003908" indent="0">
              <a:buNone/>
              <a:defRPr sz="1403" b="1"/>
            </a:lvl6pPr>
            <a:lvl7pPr marL="2404689" indent="0">
              <a:buNone/>
              <a:defRPr sz="1403" b="1"/>
            </a:lvl7pPr>
            <a:lvl8pPr marL="2805471" indent="0">
              <a:buNone/>
              <a:defRPr sz="1403" b="1"/>
            </a:lvl8pPr>
            <a:lvl9pPr marL="3206252" indent="0">
              <a:buNone/>
              <a:defRPr sz="140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16000" y="1928736"/>
            <a:ext cx="4716000" cy="332277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C455-17DE-4E1D-B764-FBFEAF81687E}" type="datetime1">
              <a:rPr lang="cs-CZ" smtClean="0"/>
              <a:t>12.06.2024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64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883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9B0E-BC02-4443-B597-BC78B2BD8B72}" type="datetime1">
              <a:rPr lang="cs-CZ" smtClean="0"/>
              <a:t>12.06.2024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20638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97AC3-233C-4B84-94F3-62D1D4660FAD}" type="datetime1">
              <a:rPr lang="cs-CZ" smtClean="0"/>
              <a:t>12.06.2024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316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1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3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6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28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00" y="209724"/>
            <a:ext cx="8922855" cy="79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99" y="1209198"/>
            <a:ext cx="9972000" cy="404230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8869" y="5375413"/>
            <a:ext cx="902944" cy="320076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CCE38B-6CEF-465A-91BF-83D88FF55B0A}" type="datetime1">
              <a:rPr lang="cs-CZ" smtClean="0"/>
              <a:pPr/>
              <a:t>12.06.2024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20033" y="5375413"/>
            <a:ext cx="8062821" cy="320076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99" y="5375413"/>
            <a:ext cx="334581" cy="320076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14715C35-30FA-4DA4-08B5-56CA22B53FDE}"/>
              </a:ext>
            </a:extLst>
          </p:cNvPr>
          <p:cNvPicPr>
            <a:picLocks noChangeAspect="1"/>
          </p:cNvPicPr>
          <p:nvPr userDrawn="1"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9288801" y="351743"/>
            <a:ext cx="1047750" cy="371475"/>
          </a:xfrm>
          <a:prstGeom prst="rect">
            <a:avLst/>
          </a:prstGeom>
        </p:spPr>
      </p:pic>
      <p:sp>
        <p:nvSpPr>
          <p:cNvPr id="12" name="TextovéPole 11">
            <a:extLst>
              <a:ext uri="{FF2B5EF4-FFF2-40B4-BE49-F238E27FC236}">
                <a16:creationId xmlns:a16="http://schemas.microsoft.com/office/drawing/2014/main" id="{1C2A57EC-941B-E24C-9F04-4FEF3E40DDA8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accent1"/>
                </a:solidFill>
              </a:rPr>
              <a:t>strana</a:t>
            </a:r>
          </a:p>
        </p:txBody>
      </p:sp>
    </p:spTree>
    <p:extLst>
      <p:ext uri="{BB962C8B-B14F-4D97-AF65-F5344CB8AC3E}">
        <p14:creationId xmlns:p14="http://schemas.microsoft.com/office/powerpoint/2010/main" val="2627565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672" r:id="rId23"/>
    <p:sldLayoutId id="2147483684" r:id="rId24"/>
    <p:sldLayoutId id="2147483685" r:id="rId25"/>
    <p:sldLayoutId id="2147483686" r:id="rId26"/>
    <p:sldLayoutId id="2147483703" r:id="rId27"/>
    <p:sldLayoutId id="2147483704" r:id="rId28"/>
    <p:sldLayoutId id="2147483705" r:id="rId29"/>
    <p:sldLayoutId id="2147483706" r:id="rId30"/>
    <p:sldLayoutId id="2147483707" r:id="rId31"/>
    <p:sldLayoutId id="2147483708" r:id="rId32"/>
    <p:sldLayoutId id="2147483670" r:id="rId33"/>
    <p:sldLayoutId id="2147483671" r:id="rId34"/>
    <p:sldLayoutId id="2147483662" r:id="rId35"/>
    <p:sldLayoutId id="2147483668" r:id="rId36"/>
    <p:sldLayoutId id="2147483664" r:id="rId37"/>
    <p:sldLayoutId id="2147483669" r:id="rId38"/>
    <p:sldLayoutId id="2147483665" r:id="rId39"/>
    <p:sldLayoutId id="2147483666" r:id="rId40"/>
    <p:sldLayoutId id="2147483667" r:id="rId41"/>
  </p:sldLayoutIdLst>
  <p:hf hdr="0" ftr="0" dt="0"/>
  <p:txStyles>
    <p:titleStyle>
      <a:lvl1pPr algn="l" defTabSz="801563" rtl="0" eaLnBrk="1" latinLnBrk="0" hangingPunct="1">
        <a:lnSpc>
          <a:spcPct val="10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801563" rtl="0" eaLnBrk="1" latinLnBrk="0" hangingPunct="1">
        <a:lnSpc>
          <a:spcPct val="100000"/>
        </a:lnSpc>
        <a:spcBef>
          <a:spcPts val="1500"/>
        </a:spcBef>
        <a:buFontTx/>
        <a:buBlip>
          <a:blip r:embed="rId4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801563" rtl="0" eaLnBrk="1" latinLnBrk="0" hangingPunct="1">
        <a:lnSpc>
          <a:spcPct val="100000"/>
        </a:lnSpc>
        <a:spcBef>
          <a:spcPts val="1200"/>
        </a:spcBef>
        <a:buFontTx/>
        <a:buBlip>
          <a:blip r:embed="rId45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8288" algn="l" defTabSz="801563" rtl="0" eaLnBrk="1" latinLnBrk="0" hangingPunct="1">
        <a:lnSpc>
          <a:spcPct val="100000"/>
        </a:lnSpc>
        <a:spcBef>
          <a:spcPts val="1200"/>
        </a:spcBef>
        <a:buFontTx/>
        <a:buBlip>
          <a:blip r:embed="rId45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150" indent="-268288" algn="l" defTabSz="801563" rtl="0" eaLnBrk="1" latinLnBrk="0" hangingPunct="1">
        <a:lnSpc>
          <a:spcPct val="100000"/>
        </a:lnSpc>
        <a:spcBef>
          <a:spcPts val="1200"/>
        </a:spcBef>
        <a:buFontTx/>
        <a:buBlip>
          <a:blip r:embed="rId45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9875" algn="l" defTabSz="801563" rtl="0" eaLnBrk="1" latinLnBrk="0" hangingPunct="1">
        <a:lnSpc>
          <a:spcPct val="100000"/>
        </a:lnSpc>
        <a:spcBef>
          <a:spcPts val="1200"/>
        </a:spcBef>
        <a:buFontTx/>
        <a:buBlip>
          <a:blip r:embed="rId45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98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605080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3005861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406643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1pPr>
      <a:lvl2pPr marL="400782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2pPr>
      <a:lvl3pPr marL="801563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3pPr>
      <a:lvl4pPr marL="1202345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4pPr>
      <a:lvl5pPr marL="1603126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5pPr>
      <a:lvl6pPr marL="2003908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404689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2805471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206252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zif.cz" TargetMode="External"/><Relationship Id="rId2" Type="http://schemas.openxmlformats.org/officeDocument/2006/relationships/hyperlink" Target="https://www.szif.cz/cs/szp23-sekt" TargetMode="Externa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6EA5FC-88AC-164E-FBBB-F8B88923FB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Organizace producentů</a:t>
            </a:r>
            <a:br>
              <a:rPr lang="cs-CZ" dirty="0"/>
            </a:br>
            <a:br>
              <a:rPr lang="cs-CZ" dirty="0"/>
            </a:br>
            <a:r>
              <a:rPr lang="cs-CZ" dirty="0"/>
              <a:t>Žádosti o podporu SZP 23 - 27</a:t>
            </a:r>
            <a:br>
              <a:rPr lang="cs-CZ" dirty="0"/>
            </a:br>
            <a:r>
              <a:rPr lang="cs-CZ" dirty="0"/>
              <a:t>a Žádosti o změnu OPP</a:t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92238CE-E56F-E10A-A446-9A35985D9D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Oddělení organizací producentů</a:t>
            </a:r>
          </a:p>
          <a:p>
            <a:r>
              <a:rPr lang="cs-CZ" dirty="0"/>
              <a:t>Červen 2024</a:t>
            </a:r>
          </a:p>
        </p:txBody>
      </p:sp>
    </p:spTree>
    <p:extLst>
      <p:ext uri="{BB962C8B-B14F-4D97-AF65-F5344CB8AC3E}">
        <p14:creationId xmlns:p14="http://schemas.microsoft.com/office/powerpoint/2010/main" val="2675431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9B469B-CBD8-46B8-AE01-EE3086481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09724"/>
            <a:ext cx="8875439" cy="792000"/>
          </a:xfrm>
        </p:spPr>
        <p:txBody>
          <a:bodyPr>
            <a:normAutofit/>
          </a:bodyPr>
          <a:lstStyle/>
          <a:p>
            <a:r>
              <a:rPr lang="cs-CZ" sz="2700" dirty="0"/>
              <a:t>6. </a:t>
            </a:r>
            <a:r>
              <a:rPr lang="pt-BR" sz="2700" dirty="0"/>
              <a:t>Časová osa podání žádostí o podporu</a:t>
            </a:r>
            <a:r>
              <a:rPr lang="cs-CZ" sz="2700" dirty="0"/>
              <a:t> za rok 2024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6FC825F-673B-4297-BC70-14867A498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06" y="1209198"/>
            <a:ext cx="9972000" cy="4166215"/>
          </a:xfrm>
        </p:spPr>
        <p:txBody>
          <a:bodyPr/>
          <a:lstStyle/>
          <a:p>
            <a:r>
              <a:rPr lang="cs-CZ" sz="2000" b="1" i="1" dirty="0"/>
              <a:t>Žádost o část podpory na operační program </a:t>
            </a:r>
          </a:p>
          <a:p>
            <a:pPr marL="0" indent="0">
              <a:buNone/>
            </a:pPr>
            <a:endParaRPr lang="cs-CZ" b="1" i="1" dirty="0"/>
          </a:p>
          <a:p>
            <a:pPr marL="0" indent="0">
              <a:buNone/>
            </a:pPr>
            <a:endParaRPr lang="cs-CZ" sz="2000" b="1" i="1" dirty="0"/>
          </a:p>
          <a:p>
            <a:r>
              <a:rPr lang="cs-CZ" sz="2000" b="1" i="1" dirty="0"/>
              <a:t>Žádost o zbývající část podpory / roční podporu na operační program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4381636-F6DA-4895-872B-2E9BFCC72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10</a:t>
            </a:fld>
            <a:endParaRPr lang="cs-CZ"/>
          </a:p>
        </p:txBody>
      </p:sp>
      <p:sp>
        <p:nvSpPr>
          <p:cNvPr id="5" name="Šipka: dvojitá 4">
            <a:extLst>
              <a:ext uri="{FF2B5EF4-FFF2-40B4-BE49-F238E27FC236}">
                <a16:creationId xmlns:a16="http://schemas.microsoft.com/office/drawing/2014/main" id="{F752C05A-2E3D-48B6-87EF-B777F40E69B0}"/>
              </a:ext>
            </a:extLst>
          </p:cNvPr>
          <p:cNvSpPr/>
          <p:nvPr/>
        </p:nvSpPr>
        <p:spPr>
          <a:xfrm>
            <a:off x="629641" y="1730829"/>
            <a:ext cx="2571749" cy="1072888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chemeClr val="tx1"/>
                </a:solidFill>
              </a:rPr>
              <a:t>Podání žádosti </a:t>
            </a:r>
          </a:p>
          <a:p>
            <a:pPr algn="ctr"/>
            <a:r>
              <a:rPr lang="cs-CZ" sz="1400" dirty="0">
                <a:solidFill>
                  <a:schemeClr val="tx1"/>
                </a:solidFill>
              </a:rPr>
              <a:t>do 31. července</a:t>
            </a:r>
          </a:p>
        </p:txBody>
      </p:sp>
      <p:sp>
        <p:nvSpPr>
          <p:cNvPr id="6" name="Šipka: dvojitá 5">
            <a:extLst>
              <a:ext uri="{FF2B5EF4-FFF2-40B4-BE49-F238E27FC236}">
                <a16:creationId xmlns:a16="http://schemas.microsoft.com/office/drawing/2014/main" id="{958CFBB6-7B4D-4450-A39A-95BEC51C0F59}"/>
              </a:ext>
            </a:extLst>
          </p:cNvPr>
          <p:cNvSpPr/>
          <p:nvPr/>
        </p:nvSpPr>
        <p:spPr>
          <a:xfrm>
            <a:off x="2788770" y="1730829"/>
            <a:ext cx="2443842" cy="1072888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Administrativní kontrola a výzva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7" name="Šipka: dvojitá 6">
            <a:extLst>
              <a:ext uri="{FF2B5EF4-FFF2-40B4-BE49-F238E27FC236}">
                <a16:creationId xmlns:a16="http://schemas.microsoft.com/office/drawing/2014/main" id="{8D3BBE67-876A-4F8D-954E-C44230D2FA63}"/>
              </a:ext>
            </a:extLst>
          </p:cNvPr>
          <p:cNvSpPr/>
          <p:nvPr/>
        </p:nvSpPr>
        <p:spPr>
          <a:xfrm>
            <a:off x="4860279" y="1730829"/>
            <a:ext cx="2443843" cy="1072888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Rozhodnutí o poskytnutí podpory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8" name="Šipka: dvojitá 7">
            <a:extLst>
              <a:ext uri="{FF2B5EF4-FFF2-40B4-BE49-F238E27FC236}">
                <a16:creationId xmlns:a16="http://schemas.microsoft.com/office/drawing/2014/main" id="{935681D1-B2FE-490B-BD37-9CE8991B0955}"/>
              </a:ext>
            </a:extLst>
          </p:cNvPr>
          <p:cNvSpPr/>
          <p:nvPr/>
        </p:nvSpPr>
        <p:spPr>
          <a:xfrm>
            <a:off x="6931788" y="1730829"/>
            <a:ext cx="3130383" cy="1072888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chemeClr val="tx1"/>
                </a:solidFill>
              </a:rPr>
              <a:t>Odvolání nebo </a:t>
            </a:r>
          </a:p>
          <a:p>
            <a:pPr algn="ctr"/>
            <a:r>
              <a:rPr lang="cs-CZ" sz="1400" dirty="0">
                <a:solidFill>
                  <a:schemeClr val="tx1"/>
                </a:solidFill>
              </a:rPr>
              <a:t>platba do 15. října následujícího roku</a:t>
            </a:r>
          </a:p>
        </p:txBody>
      </p:sp>
      <p:sp>
        <p:nvSpPr>
          <p:cNvPr id="9" name="Šipka: dvojitá 8">
            <a:extLst>
              <a:ext uri="{FF2B5EF4-FFF2-40B4-BE49-F238E27FC236}">
                <a16:creationId xmlns:a16="http://schemas.microsoft.com/office/drawing/2014/main" id="{FC600C4B-AFA5-4366-B454-AF4B1DA01E23}"/>
              </a:ext>
            </a:extLst>
          </p:cNvPr>
          <p:cNvSpPr/>
          <p:nvPr/>
        </p:nvSpPr>
        <p:spPr>
          <a:xfrm>
            <a:off x="733528" y="3638144"/>
            <a:ext cx="2571749" cy="1072888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chemeClr val="tx1"/>
                </a:solidFill>
              </a:rPr>
              <a:t>Podání žádosti do 15. února </a:t>
            </a:r>
          </a:p>
        </p:txBody>
      </p:sp>
      <p:sp>
        <p:nvSpPr>
          <p:cNvPr id="10" name="Šipka: dvojitá 9">
            <a:extLst>
              <a:ext uri="{FF2B5EF4-FFF2-40B4-BE49-F238E27FC236}">
                <a16:creationId xmlns:a16="http://schemas.microsoft.com/office/drawing/2014/main" id="{FB1F682A-288A-4C86-BF04-54DE107F76EF}"/>
              </a:ext>
            </a:extLst>
          </p:cNvPr>
          <p:cNvSpPr/>
          <p:nvPr/>
        </p:nvSpPr>
        <p:spPr>
          <a:xfrm>
            <a:off x="2900099" y="3638144"/>
            <a:ext cx="2754086" cy="1072888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Administrativní kontrola, kontrola na místě a výzva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12" name="Šipka: dvojitá 11">
            <a:extLst>
              <a:ext uri="{FF2B5EF4-FFF2-40B4-BE49-F238E27FC236}">
                <a16:creationId xmlns:a16="http://schemas.microsoft.com/office/drawing/2014/main" id="{FC43B0C7-4C83-4CF4-AB5E-D8953943DC56}"/>
              </a:ext>
            </a:extLst>
          </p:cNvPr>
          <p:cNvSpPr/>
          <p:nvPr/>
        </p:nvSpPr>
        <p:spPr>
          <a:xfrm>
            <a:off x="7254882" y="3635017"/>
            <a:ext cx="2754086" cy="1072888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chemeClr val="tx1"/>
                </a:solidFill>
              </a:rPr>
              <a:t>Odvolání nebo platba do 15. října téhož roku</a:t>
            </a:r>
          </a:p>
        </p:txBody>
      </p:sp>
      <p:sp>
        <p:nvSpPr>
          <p:cNvPr id="13" name="Šipka: dvojitá 12">
            <a:extLst>
              <a:ext uri="{FF2B5EF4-FFF2-40B4-BE49-F238E27FC236}">
                <a16:creationId xmlns:a16="http://schemas.microsoft.com/office/drawing/2014/main" id="{FCB238B9-BA80-4AD4-8DCD-C347141E071D}"/>
              </a:ext>
            </a:extLst>
          </p:cNvPr>
          <p:cNvSpPr/>
          <p:nvPr/>
        </p:nvSpPr>
        <p:spPr>
          <a:xfrm>
            <a:off x="5232612" y="3635017"/>
            <a:ext cx="2443843" cy="1072888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Rozhodnutí o poskytnutí podpory</a:t>
            </a:r>
            <a:endParaRPr lang="cs-CZ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736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6F4F3D-A5D0-42EE-B1F0-191DF72EE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7. Druhy žádostí o podporu a povinných příloh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3C42FC5-E076-4F26-B83E-BAADD3F1E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209198"/>
            <a:ext cx="9972000" cy="4342516"/>
          </a:xfrm>
        </p:spPr>
        <p:txBody>
          <a:bodyPr>
            <a:normAutofit/>
          </a:bodyPr>
          <a:lstStyle/>
          <a:p>
            <a:r>
              <a:rPr lang="cs-CZ" sz="2200" i="1" dirty="0"/>
              <a:t>I. </a:t>
            </a:r>
            <a:r>
              <a:rPr lang="cs-CZ" sz="2200" b="1" i="1" dirty="0"/>
              <a:t>Žádost o část podpory na operační program </a:t>
            </a:r>
            <a:r>
              <a:rPr lang="cs-CZ" sz="1800" i="1" dirty="0"/>
              <a:t>(OP OZ, B, V, OKR)</a:t>
            </a:r>
          </a:p>
          <a:p>
            <a:pPr marL="628650">
              <a:spcBef>
                <a:spcPts val="1200"/>
              </a:spcBef>
            </a:pPr>
            <a:r>
              <a:rPr lang="cs-CZ" dirty="0"/>
              <a:t>Podání do 31. července příslušného roku za výdaje vynaložené v prvním pololetí</a:t>
            </a:r>
          </a:p>
          <a:p>
            <a:pPr marL="628650">
              <a:spcBef>
                <a:spcPts val="1200"/>
              </a:spcBef>
            </a:pPr>
            <a:r>
              <a:rPr lang="cs-CZ" dirty="0"/>
              <a:t>Základní údaje uvedené na formuláři žádosti:</a:t>
            </a:r>
          </a:p>
          <a:p>
            <a:pPr marL="1257300">
              <a:spcBef>
                <a:spcPts val="300"/>
              </a:spcBef>
            </a:pPr>
            <a:r>
              <a:rPr lang="cs-CZ" dirty="0"/>
              <a:t>referenční období a hodnota obchodované produkce</a:t>
            </a:r>
          </a:p>
          <a:p>
            <a:pPr marL="1257300">
              <a:spcBef>
                <a:spcPts val="300"/>
              </a:spcBef>
            </a:pPr>
            <a:r>
              <a:rPr lang="cs-CZ" dirty="0"/>
              <a:t>celková hodnota nárokovaných výdajů</a:t>
            </a:r>
          </a:p>
          <a:p>
            <a:pPr marL="1257300">
              <a:spcBef>
                <a:spcPts val="300"/>
              </a:spcBef>
            </a:pPr>
            <a:r>
              <a:rPr lang="cs-CZ" dirty="0"/>
              <a:t>výše požadované podpory</a:t>
            </a:r>
          </a:p>
          <a:p>
            <a:pPr marL="1257300">
              <a:spcBef>
                <a:spcPts val="300"/>
              </a:spcBef>
            </a:pPr>
            <a:r>
              <a:rPr lang="cs-CZ" dirty="0"/>
              <a:t>zaškrtnutí povinných příloh, které jsou společně se žádostí předloženy</a:t>
            </a:r>
          </a:p>
          <a:p>
            <a:pPr marL="628650">
              <a:spcBef>
                <a:spcPts val="600"/>
              </a:spcBef>
            </a:pPr>
            <a:r>
              <a:rPr lang="cs-CZ" dirty="0"/>
              <a:t>Povinné přílohy:</a:t>
            </a:r>
          </a:p>
          <a:p>
            <a:pPr marL="628650" indent="0">
              <a:spcBef>
                <a:spcPts val="600"/>
              </a:spcBef>
              <a:buNone/>
            </a:pPr>
            <a:r>
              <a:rPr lang="cs-CZ" dirty="0"/>
              <a:t>uspořádány do 4 oblastí, přičemž v rámci této žádosti jsou 2:</a:t>
            </a:r>
          </a:p>
          <a:p>
            <a:pPr marL="1257300">
              <a:spcBef>
                <a:spcPts val="600"/>
              </a:spcBef>
            </a:pPr>
            <a:r>
              <a:rPr lang="cs-CZ" dirty="0"/>
              <a:t>Povinné přílohy k posouzení výdajů</a:t>
            </a:r>
          </a:p>
          <a:p>
            <a:pPr marL="1257300">
              <a:spcBef>
                <a:spcPts val="600"/>
              </a:spcBef>
            </a:pPr>
            <a:r>
              <a:rPr lang="cs-CZ" dirty="0"/>
              <a:t>Povinné přílohy k hodnotě produkce za referenční období</a:t>
            </a:r>
          </a:p>
          <a:p>
            <a:pPr>
              <a:spcBef>
                <a:spcPts val="600"/>
              </a:spcBef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A284A28-F7D1-4D90-9CEC-57B736DA5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6981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B07745-BC19-464A-8F46-3D99817A1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7. Druhy žádostí o podporu a povinných příloh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615771-9A5E-4DB3-8588-02F775355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209198"/>
            <a:ext cx="9972000" cy="4301695"/>
          </a:xfrm>
        </p:spPr>
        <p:txBody>
          <a:bodyPr>
            <a:normAutofit lnSpcReduction="10000"/>
          </a:bodyPr>
          <a:lstStyle/>
          <a:p>
            <a:pPr marL="358775" indent="-358775"/>
            <a:r>
              <a:rPr lang="cs-CZ" sz="2200" dirty="0"/>
              <a:t>II.</a:t>
            </a:r>
            <a:r>
              <a:rPr lang="cs-CZ" dirty="0"/>
              <a:t> </a:t>
            </a:r>
            <a:r>
              <a:rPr lang="cs-CZ" sz="2200" b="1" i="1" dirty="0"/>
              <a:t>Žádost o </a:t>
            </a:r>
            <a:r>
              <a:rPr lang="pl-PL" sz="2200" b="1" i="1" dirty="0"/>
              <a:t>zbývající část podpory na operační program </a:t>
            </a:r>
            <a:r>
              <a:rPr lang="pl-PL" sz="1800" i="1" dirty="0"/>
              <a:t>(OP OZ, B, V, OKR)</a:t>
            </a:r>
            <a:endParaRPr lang="cs-CZ" sz="1800" i="1" dirty="0"/>
          </a:p>
          <a:p>
            <a:pPr marL="628650">
              <a:spcBef>
                <a:spcPts val="1200"/>
              </a:spcBef>
            </a:pPr>
            <a:r>
              <a:rPr lang="pl-PL" dirty="0"/>
              <a:t>podání do 15. února roku následující po roce, na který je požadována podpora</a:t>
            </a:r>
          </a:p>
          <a:p>
            <a:pPr marL="628650">
              <a:spcBef>
                <a:spcPts val="1200"/>
              </a:spcBef>
            </a:pPr>
            <a:r>
              <a:rPr lang="cs-CZ" dirty="0"/>
              <a:t>Základní údaje uvedené na formuláři žádosti:</a:t>
            </a:r>
          </a:p>
          <a:p>
            <a:pPr marL="1257300">
              <a:spcBef>
                <a:spcPts val="300"/>
              </a:spcBef>
            </a:pPr>
            <a:r>
              <a:rPr lang="cs-CZ" dirty="0"/>
              <a:t>referenční období a hodnota obchodované produkce</a:t>
            </a:r>
          </a:p>
          <a:p>
            <a:pPr marL="1257300">
              <a:spcBef>
                <a:spcPts val="300"/>
              </a:spcBef>
            </a:pPr>
            <a:r>
              <a:rPr lang="cs-CZ" dirty="0"/>
              <a:t>celková hodnota nárokovaných výdajů</a:t>
            </a:r>
          </a:p>
          <a:p>
            <a:pPr marL="1257300">
              <a:spcBef>
                <a:spcPts val="300"/>
              </a:spcBef>
            </a:pPr>
            <a:r>
              <a:rPr lang="cs-CZ" dirty="0"/>
              <a:t>výše požadované podpory</a:t>
            </a:r>
          </a:p>
          <a:p>
            <a:pPr marL="1257300">
              <a:spcBef>
                <a:spcPts val="300"/>
              </a:spcBef>
            </a:pPr>
            <a:r>
              <a:rPr lang="cs-CZ" dirty="0"/>
              <a:t>zaškrtnutí povinných příloh, které jsou společně se žádostí předloženy</a:t>
            </a:r>
          </a:p>
          <a:p>
            <a:pPr marL="628650">
              <a:spcBef>
                <a:spcPts val="600"/>
              </a:spcBef>
            </a:pPr>
            <a:r>
              <a:rPr lang="cs-CZ" dirty="0"/>
              <a:t>Povinné přílohy:</a:t>
            </a:r>
          </a:p>
          <a:p>
            <a:pPr marL="628650" indent="0">
              <a:spcBef>
                <a:spcPts val="600"/>
              </a:spcBef>
              <a:buNone/>
            </a:pPr>
            <a:r>
              <a:rPr lang="cs-CZ" dirty="0"/>
              <a:t>uspořádány do 4 oblastí, přičemž v rámci této žádosti jsou 3:</a:t>
            </a:r>
          </a:p>
          <a:p>
            <a:pPr marL="1257300">
              <a:spcBef>
                <a:spcPts val="600"/>
              </a:spcBef>
            </a:pPr>
            <a:r>
              <a:rPr lang="cs-CZ" dirty="0"/>
              <a:t>Povinné přílohy k posouzení výdajů</a:t>
            </a:r>
          </a:p>
          <a:p>
            <a:pPr marL="1257300">
              <a:spcBef>
                <a:spcPts val="600"/>
              </a:spcBef>
            </a:pPr>
            <a:r>
              <a:rPr lang="cs-CZ" dirty="0"/>
              <a:t>Povinné přílohy k podmínkám uznání</a:t>
            </a:r>
          </a:p>
          <a:p>
            <a:pPr marL="1257300">
              <a:spcBef>
                <a:spcPts val="600"/>
              </a:spcBef>
            </a:pPr>
            <a:r>
              <a:rPr lang="cs-CZ" dirty="0"/>
              <a:t>Povinné přílohy - </a:t>
            </a:r>
            <a:r>
              <a:rPr lang="pt-BR" dirty="0"/>
              <a:t>výroční zpráva a evidence majetku</a:t>
            </a:r>
            <a:r>
              <a:rPr lang="pl-PL" dirty="0"/>
              <a:t> </a:t>
            </a:r>
          </a:p>
          <a:p>
            <a:pPr marL="1257300">
              <a:spcBef>
                <a:spcPts val="600"/>
              </a:spcBef>
            </a:pPr>
            <a:endParaRPr lang="cs-CZ" sz="1800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E2E8980-0A68-4E4B-AA70-0CEB27260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3020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CFF64A-F28B-4C93-AB5F-0EA0EE86F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7. Druhy žádostí o podporu a povinných příloh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30D9CC-1150-486C-AD4B-F70A7EED0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209198"/>
            <a:ext cx="9972000" cy="4301695"/>
          </a:xfrm>
        </p:spPr>
        <p:txBody>
          <a:bodyPr>
            <a:normAutofit fontScale="92500" lnSpcReduction="20000"/>
          </a:bodyPr>
          <a:lstStyle/>
          <a:p>
            <a:r>
              <a:rPr lang="cs-CZ" sz="2400" dirty="0"/>
              <a:t>III. </a:t>
            </a:r>
            <a:r>
              <a:rPr lang="cs-CZ" sz="2400" b="1" i="1" dirty="0"/>
              <a:t>Žádost o </a:t>
            </a:r>
            <a:r>
              <a:rPr lang="pl-PL" sz="2400" b="1" i="1" dirty="0"/>
              <a:t>roční podporu na operační program </a:t>
            </a:r>
            <a:r>
              <a:rPr lang="pl-PL" sz="1900" i="1" dirty="0"/>
              <a:t>(OP OZ, B, V, OKR)</a:t>
            </a:r>
            <a:endParaRPr lang="cs-CZ" sz="1900" i="1" dirty="0"/>
          </a:p>
          <a:p>
            <a:pPr marL="628650">
              <a:spcBef>
                <a:spcPts val="1200"/>
              </a:spcBef>
            </a:pPr>
            <a:r>
              <a:rPr lang="pl-PL" dirty="0"/>
              <a:t>podání do 15. února roku následující po roce, na který je požadována podpora</a:t>
            </a:r>
          </a:p>
          <a:p>
            <a:pPr marL="628650">
              <a:spcBef>
                <a:spcPts val="1200"/>
              </a:spcBef>
            </a:pPr>
            <a:r>
              <a:rPr lang="cs-CZ" dirty="0"/>
              <a:t>Základní údaje uvedené na formuláři žádosti:</a:t>
            </a:r>
          </a:p>
          <a:p>
            <a:pPr marL="1257300">
              <a:spcBef>
                <a:spcPts val="300"/>
              </a:spcBef>
            </a:pPr>
            <a:r>
              <a:rPr lang="cs-CZ" sz="2200" dirty="0"/>
              <a:t>referenční období a hodnota obchodované produkce</a:t>
            </a:r>
          </a:p>
          <a:p>
            <a:pPr marL="1257300">
              <a:spcBef>
                <a:spcPts val="300"/>
              </a:spcBef>
            </a:pPr>
            <a:r>
              <a:rPr lang="cs-CZ" sz="2200" dirty="0"/>
              <a:t>celková hodnota nárokovaných výdajů</a:t>
            </a:r>
          </a:p>
          <a:p>
            <a:pPr marL="1257300">
              <a:spcBef>
                <a:spcPts val="300"/>
              </a:spcBef>
            </a:pPr>
            <a:r>
              <a:rPr lang="cs-CZ" sz="2200" dirty="0"/>
              <a:t>výše požadované podpory</a:t>
            </a:r>
          </a:p>
          <a:p>
            <a:pPr marL="1257300">
              <a:spcBef>
                <a:spcPts val="300"/>
              </a:spcBef>
            </a:pPr>
            <a:r>
              <a:rPr lang="cs-CZ" sz="2200" dirty="0"/>
              <a:t>zaškrtnutí povinných příloh, které jsou společně se žádostí předloženy</a:t>
            </a:r>
          </a:p>
          <a:p>
            <a:pPr marL="628650">
              <a:spcBef>
                <a:spcPts val="1200"/>
              </a:spcBef>
            </a:pPr>
            <a:r>
              <a:rPr lang="cs-CZ" dirty="0"/>
              <a:t>Povinné přílohy:</a:t>
            </a:r>
          </a:p>
          <a:p>
            <a:pPr marL="628650" indent="0">
              <a:spcBef>
                <a:spcPts val="600"/>
              </a:spcBef>
              <a:buNone/>
            </a:pPr>
            <a:r>
              <a:rPr lang="cs-CZ" dirty="0"/>
              <a:t>uspořádány do 4 oblastí, přičemž v rámci této žádosti jsou všechny 4:</a:t>
            </a:r>
          </a:p>
          <a:p>
            <a:pPr marL="1257300">
              <a:spcBef>
                <a:spcPts val="300"/>
              </a:spcBef>
            </a:pPr>
            <a:r>
              <a:rPr lang="cs-CZ" sz="2200" dirty="0"/>
              <a:t>Povinné přílohy k posouzení výdajů</a:t>
            </a:r>
          </a:p>
          <a:p>
            <a:pPr marL="1257300">
              <a:spcBef>
                <a:spcPts val="300"/>
              </a:spcBef>
            </a:pPr>
            <a:r>
              <a:rPr lang="cs-CZ" sz="2200" dirty="0"/>
              <a:t>Povinné přílohy k podmínkám uznání</a:t>
            </a:r>
          </a:p>
          <a:p>
            <a:pPr marL="1257300">
              <a:spcBef>
                <a:spcPts val="300"/>
              </a:spcBef>
            </a:pPr>
            <a:r>
              <a:rPr lang="cs-CZ" sz="2200" dirty="0"/>
              <a:t>Povinné přílohy - </a:t>
            </a:r>
            <a:r>
              <a:rPr lang="pt-BR" sz="2200" dirty="0"/>
              <a:t>výroční zpráva a evidence majetku</a:t>
            </a:r>
            <a:r>
              <a:rPr lang="pl-PL" sz="2200" dirty="0"/>
              <a:t> </a:t>
            </a:r>
          </a:p>
          <a:p>
            <a:pPr marL="1257300">
              <a:spcBef>
                <a:spcPts val="300"/>
              </a:spcBef>
            </a:pPr>
            <a:r>
              <a:rPr lang="pl-PL" sz="2200" dirty="0"/>
              <a:t>Povinné přílohy k hodnotě produkce za referenční období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7B59D7E-8AA8-465D-BE05-E406215B4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3637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4A0511-692B-4143-8296-788211FDE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>
                <a:effectLst/>
                <a:ea typeface="Calibri" panose="020F0502020204030204" pitchFamily="34" charset="0"/>
              </a:rPr>
              <a:t>8. Formulář Žádosti o část podpory - I. část</a:t>
            </a:r>
            <a:br>
              <a:rPr lang="cs-CZ" sz="2800" dirty="0">
                <a:effectLst/>
                <a:ea typeface="Calibri" panose="020F0502020204030204" pitchFamily="34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0E8F41-D8E6-460E-9468-3123673DA1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b="1" dirty="0"/>
              <a:t>1. Údaje o žadateli </a:t>
            </a:r>
            <a:r>
              <a:rPr lang="cs-CZ" sz="1800" dirty="0"/>
              <a:t>- </a:t>
            </a: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údaje o své osobě v souladu s obchodními rejstříky včetně kontaktních údajů na osobu, která bude vyřizovat administrativu související s žádostí</a:t>
            </a:r>
            <a:endParaRPr lang="cs-CZ" sz="1800" dirty="0"/>
          </a:p>
          <a:p>
            <a:r>
              <a:rPr lang="cs-CZ" sz="1800" b="1" dirty="0"/>
              <a:t>2. Bankovní spojení </a:t>
            </a:r>
            <a:r>
              <a:rPr lang="cs-CZ" sz="1800" dirty="0"/>
              <a:t>– provozní fond - </a:t>
            </a: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název banky a číslo účtu, ze kterého budou hrazeny nárokované výdaje a na který bude Fond poskytovat podporu.</a:t>
            </a:r>
            <a:endParaRPr lang="cs-CZ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800" b="1" dirty="0"/>
              <a:t>3. Období </a:t>
            </a:r>
            <a:r>
              <a:rPr lang="cs-CZ" sz="1800" dirty="0"/>
              <a:t>- </a:t>
            </a: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kalendářní rok období, za které je požadována podpora</a:t>
            </a:r>
            <a:endParaRPr lang="cs-CZ" sz="1800" dirty="0"/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cs-CZ" sz="1800" b="1" dirty="0"/>
              <a:t>4. Podpůrné údaje </a:t>
            </a:r>
            <a:r>
              <a:rPr lang="cs-CZ" sz="1800" dirty="0"/>
              <a:t>- </a:t>
            </a: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rok referenčního období vztahujícího se k dané žádosti a ho</a:t>
            </a: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dnota obchodované produkce, kterou OP uvedla na trh za uvedený rok referenčního období</a:t>
            </a:r>
            <a:endParaRPr lang="cs-CZ" sz="1800" dirty="0"/>
          </a:p>
          <a:p>
            <a:r>
              <a:rPr lang="cs-CZ" sz="1800" b="1" dirty="0"/>
              <a:t>5. Výdaje uvedené v příloze č. 5 </a:t>
            </a:r>
            <a:r>
              <a:rPr lang="cs-CZ" sz="1800" dirty="0"/>
              <a:t>- </a:t>
            </a: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součet výdajů z Přílohy č. 5 za uvedené období</a:t>
            </a:r>
            <a:endParaRPr lang="cs-CZ" sz="1800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6A7A4A3-B463-4962-9385-9426FE392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1835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E7F373-E81E-411E-B125-CED1905F4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>
                <a:effectLst/>
                <a:ea typeface="Calibri" panose="020F0502020204030204" pitchFamily="34" charset="0"/>
              </a:rPr>
              <a:t>8. Formulář Žádosti o část podpory - II. část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879B74A-BCC1-4640-A5E3-3CC06AC98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sz="1900" b="1" dirty="0"/>
              <a:t>6. Požadovaná podpora </a:t>
            </a:r>
            <a:r>
              <a:rPr lang="cs-CZ" sz="1900" dirty="0"/>
              <a:t>- </a:t>
            </a:r>
            <a:r>
              <a:rPr lang="cs-CZ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souhrnná hodnota podpory dle procentuálního omezení, které žadatel zvolil u každého výdaje v Příloze č. 5. U jednotlivých odvětví kromě OZ je k výběru pouze z možností 50% nebo 60%. </a:t>
            </a:r>
            <a:endParaRPr lang="cs-CZ" sz="1900" dirty="0"/>
          </a:p>
          <a:p>
            <a:pPr algn="just">
              <a:lnSpc>
                <a:spcPct val="150000"/>
              </a:lnSpc>
              <a:spcAft>
                <a:spcPts val="1400"/>
              </a:spcAft>
            </a:pPr>
            <a:r>
              <a:rPr lang="cs-CZ" sz="1900" b="1" dirty="0"/>
              <a:t>7. Povinné přílohy </a:t>
            </a:r>
            <a:r>
              <a:rPr lang="cs-CZ" sz="1900" dirty="0"/>
              <a:t>– posouzení výdajů – žadatel uvede </a:t>
            </a:r>
            <a:r>
              <a:rPr lang="cs-CZ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 u typu příloh, které dokládá k žádosti. Jednotlivé přílohy </a:t>
            </a:r>
            <a:r>
              <a:rPr lang="cs-CZ" sz="19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js</a:t>
            </a:r>
            <a:r>
              <a:rPr lang="cs-CZ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 popsány blíže na slidu </a:t>
            </a:r>
            <a:r>
              <a:rPr lang="cs-CZ" sz="1900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17 a 18</a:t>
            </a:r>
            <a:endParaRPr lang="cs-CZ" sz="1900" u="sng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1400"/>
              </a:spcAft>
            </a:pPr>
            <a:r>
              <a:rPr lang="cs-CZ" sz="1900" b="1" dirty="0"/>
              <a:t>8. Povinné přílohy </a:t>
            </a:r>
            <a:r>
              <a:rPr lang="cs-CZ" sz="1900" dirty="0"/>
              <a:t>– hodnota produkce za referenční období – žadatel uvede </a:t>
            </a:r>
            <a:r>
              <a:rPr lang="cs-CZ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 u typu příloh, které dokládá k žádosti. Jednotlivé přílohy budou popsány blíže na slidu </a:t>
            </a:r>
            <a:r>
              <a:rPr lang="cs-CZ" sz="19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19</a:t>
            </a:r>
          </a:p>
          <a:p>
            <a:r>
              <a:rPr lang="cs-CZ" sz="1900" b="1" dirty="0"/>
              <a:t>9. Závazky a prohlášení </a:t>
            </a:r>
            <a:r>
              <a:rPr lang="cs-CZ" sz="1900" dirty="0"/>
              <a:t>- </a:t>
            </a:r>
            <a:r>
              <a:rPr lang="cs-CZ" sz="19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Žadatel vyplní místo a datum vyhotovení – v případě dalšího/opravného podání je datum nutné aktualizovat. V případě podání DS není podpis potřeba.</a:t>
            </a:r>
            <a:endParaRPr lang="cs-CZ" sz="1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0539EB0-79E7-47CD-98E7-985819D0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6741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EBB30D-2FEF-467C-A5A1-012754751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09724"/>
            <a:ext cx="8922855" cy="792000"/>
          </a:xfrm>
        </p:spPr>
        <p:txBody>
          <a:bodyPr>
            <a:normAutofit fontScale="90000"/>
          </a:bodyPr>
          <a:lstStyle/>
          <a:p>
            <a:r>
              <a:rPr lang="cs-CZ" sz="2800" dirty="0">
                <a:effectLst/>
                <a:ea typeface="Calibri" panose="020F0502020204030204" pitchFamily="34" charset="0"/>
              </a:rPr>
              <a:t>9. Příloha č. 5 Žádosti – I . část</a:t>
            </a:r>
            <a:br>
              <a:rPr lang="cs-CZ" sz="2800" dirty="0">
                <a:effectLst/>
                <a:ea typeface="Calibri" panose="020F0502020204030204" pitchFamily="34" charset="0"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F196AE-C4D1-4AC8-A2A8-FA4F5875C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319" y="1084044"/>
            <a:ext cx="9972000" cy="4451407"/>
          </a:xfrm>
        </p:spPr>
        <p:txBody>
          <a:bodyPr>
            <a:normAutofit/>
          </a:bodyPr>
          <a:lstStyle/>
          <a:p>
            <a:r>
              <a:rPr lang="cs-CZ" b="1" dirty="0"/>
              <a:t>9.1 List předpokládaných výdajů</a:t>
            </a:r>
          </a:p>
          <a:p>
            <a:pPr marL="625475" indent="-266700">
              <a:spcBef>
                <a:spcPts val="300"/>
              </a:spcBef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Žadatel vyplňuje pouze bílá pole. Údaje do zelených buněk se dotahují automaticky </a:t>
            </a:r>
          </a:p>
          <a:p>
            <a:pPr marL="625475" indent="-266700">
              <a:spcBef>
                <a:spcPts val="300"/>
              </a:spcBef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Sloupec E a F - žadatel v jednotlivých sloupcích uvede číslo opatření a číslo výdaje dle NV, které vybere z rozbalovacího seznamu</a:t>
            </a:r>
          </a:p>
          <a:p>
            <a:pPr marL="625475" indent="-266700">
              <a:spcBef>
                <a:spcPts val="300"/>
              </a:spcBef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Sloupec H - žadatel vyplní název výdaje, který si nárokuje v souladu se schváleným operačním programem</a:t>
            </a:r>
          </a:p>
          <a:p>
            <a:pPr marL="625475" indent="-266700">
              <a:spcBef>
                <a:spcPts val="300"/>
              </a:spcBef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Sloupec I – žadatel doplní číslo faktury, nebo smlouvy v případě výdaje za pojištění, nebo jinou identifikaci v případě personálních výdajů</a:t>
            </a:r>
          </a:p>
          <a:p>
            <a:pPr marL="625475" indent="-266700">
              <a:spcBef>
                <a:spcPts val="300"/>
              </a:spcBef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Sloupec J a K – žadatel správně přiřadí výdaj do investičních nebo neinvestičních výdajů dle toho, jak má výdaj zařazen ve svém účetnictví</a:t>
            </a:r>
            <a:endParaRPr lang="cs-CZ" sz="18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625475" indent="-266700">
              <a:spcBef>
                <a:spcPts val="300"/>
              </a:spcBef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Sloupec L – žadatel vybere z rozbalovacího seznamu u každého výdaje procento podpory, které si má v plánu nárokovat dle splněných podmínek a typu výdaje</a:t>
            </a:r>
          </a:p>
          <a:p>
            <a:pPr marL="625475" indent="-266700">
              <a:spcBef>
                <a:spcPts val="300"/>
              </a:spcBef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Sloupec O – žadatel uvede, kdy proběhla platba z bankovního účtu (provozního fondu) OP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60C1968-976E-40AD-8FB4-8A8E995A7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626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7498D97-5595-4EAC-9DFD-01694363A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09724"/>
            <a:ext cx="8922855" cy="789518"/>
          </a:xfrm>
        </p:spPr>
        <p:txBody>
          <a:bodyPr/>
          <a:lstStyle/>
          <a:p>
            <a:r>
              <a:rPr lang="cs-CZ" sz="2400" dirty="0">
                <a:effectLst/>
                <a:ea typeface="Calibri" panose="020F0502020204030204" pitchFamily="34" charset="0"/>
              </a:rPr>
              <a:t>9. Příloha č. 5 Žádosti – II. část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BBADF7-AA55-451D-B131-C5EC640F7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089660"/>
            <a:ext cx="9972000" cy="4457700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600"/>
              </a:spcBef>
            </a:pPr>
            <a:r>
              <a:rPr lang="cs-CZ" sz="6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9.1 </a:t>
            </a:r>
            <a:r>
              <a:rPr lang="cs-CZ" sz="6400" b="1" dirty="0"/>
              <a:t>List předpokládaných výdajů - pokračování</a:t>
            </a:r>
            <a:endParaRPr lang="cs-CZ" sz="6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41338" indent="-274638">
              <a:spcBef>
                <a:spcPts val="600"/>
              </a:spcBef>
            </a:pPr>
            <a:r>
              <a:rPr lang="cs-CZ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Sloupec P, Q, R a S - slouží k zaznamenání sledovaného cíle, který naplňuje každý jednotlivý výdaj. Žadatel si vybere ze seznamu písmeno daného cíle korespondující s daným výdajem. Sloupec T „IČO členů“ – žadatel uvede IČO členů, kteří využívají pořízený výdaj. V případě, že daný výdaje využívá více členů, čísla IČO musí být oddělena čárkou. Nelze uvést větu, že výdaj využívají „všichni členové“. Údaje přílohy jsou následně elektronicky zpracovávány</a:t>
            </a:r>
          </a:p>
          <a:p>
            <a:pPr marL="541338" indent="-274638">
              <a:spcBef>
                <a:spcPts val="600"/>
              </a:spcBef>
            </a:pPr>
            <a:r>
              <a:rPr lang="cs-CZ" sz="6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Sloupec U – žadatel u neinvestičních výdajů popíše způsob výběru dodavatele pořízeného výdaje. Tímto vysvětlením dokládá dodržování hospodářské soutěže, dodržování pravidel hospodárnosti, efektivnosti a účelnosti.</a:t>
            </a:r>
          </a:p>
          <a:p>
            <a:pPr marL="266700" indent="0">
              <a:spcBef>
                <a:spcPts val="600"/>
              </a:spcBef>
              <a:buNone/>
            </a:pPr>
            <a:endParaRPr lang="cs-CZ" sz="3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cs-CZ" sz="6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9.2 List Soupis opatření, výdajů a podpor</a:t>
            </a:r>
          </a:p>
          <a:p>
            <a:pPr lvl="1">
              <a:spcBef>
                <a:spcPts val="600"/>
              </a:spcBef>
            </a:pPr>
            <a:r>
              <a:rPr lang="cs-CZ" sz="6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tohoto listu se </a:t>
            </a:r>
            <a:r>
              <a:rPr lang="cs-CZ" sz="6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automaticky propíší součty výdajů jednotlivých opatření, </a:t>
            </a:r>
            <a:r>
              <a:rPr lang="cs-CZ" sz="6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slouží jako souhrn a přehled pro kontrolu jednotlivých skupin výdajů a podpory</a:t>
            </a:r>
          </a:p>
          <a:p>
            <a:pPr lvl="1">
              <a:spcBef>
                <a:spcPts val="600"/>
              </a:spcBef>
            </a:pPr>
            <a:r>
              <a:rPr lang="cs-CZ" sz="6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 spodní části formuláře jsou uvedené souhrnné hodnoty % podpor, na základě toho, jak je žadatel uvedl na prvním listu. Tyto hodnoty musí být v souladu s hodnotami uvedenými v bodě 6 Žádosti o podporu </a:t>
            </a:r>
          </a:p>
          <a:p>
            <a:pPr marL="268287" lvl="1" indent="0">
              <a:spcBef>
                <a:spcPts val="600"/>
              </a:spcBef>
              <a:buNone/>
            </a:pPr>
            <a:endParaRPr lang="cs-CZ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cs-CZ" sz="6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9.3 List Přehled opatření a výdajů</a:t>
            </a:r>
          </a:p>
          <a:p>
            <a:pPr lvl="1">
              <a:spcBef>
                <a:spcPts val="600"/>
              </a:spcBef>
            </a:pPr>
            <a:r>
              <a:rPr lang="cs-CZ" sz="6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cs-CZ" sz="6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ist slouží jako informativní přehled opatření a skupin výdajů, ke kterým žadatel připojuje konkrétní výdaje do listu Přehled uplatňovaných výdajů přílohy</a:t>
            </a:r>
            <a:r>
              <a:rPr lang="cs-CZ" sz="6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cs-CZ" sz="6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b="1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99051A3-E2D0-4CDE-BBCF-D99E925F0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E4296F-55C2-4DBE-A97A-727E9EE8601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9F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srgbClr val="009F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7424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CFC6F5-1D0F-4F6B-92EE-8EE65B856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/>
              <a:t>10. Ostatní povinné přílohy k Žádosti o část podpory</a:t>
            </a:r>
            <a:br>
              <a:rPr lang="cs-CZ" sz="2800" dirty="0"/>
            </a:br>
            <a:r>
              <a:rPr lang="cs-CZ" sz="2800" dirty="0"/>
              <a:t>– posouzení výdajů – I. část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EEF0F99-87D2-4023-80D4-29A0E214E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cs-CZ" dirty="0"/>
              <a:t>Příloha č. 5</a:t>
            </a:r>
          </a:p>
          <a:p>
            <a:pPr>
              <a:spcBef>
                <a:spcPts val="1200"/>
              </a:spcBef>
            </a:pPr>
            <a:r>
              <a:rPr lang="cs-CZ" dirty="0"/>
              <a:t>Účetní doklady – kopie faktur – </a:t>
            </a:r>
            <a:r>
              <a:rPr lang="cs-CZ" dirty="0" err="1"/>
              <a:t>spárovatelné</a:t>
            </a:r>
            <a:r>
              <a:rPr lang="cs-CZ" dirty="0"/>
              <a:t> s přílohou č. 5 a výpisem z účtu</a:t>
            </a:r>
          </a:p>
          <a:p>
            <a:pPr>
              <a:spcBef>
                <a:spcPts val="1200"/>
              </a:spcBef>
            </a:pPr>
            <a:r>
              <a:rPr lang="cs-CZ" dirty="0"/>
              <a:t>Zaúčtování výdajů fakturovaných v cizí měně v hl. účetní knize – kvůli kurzovým rozdílům  </a:t>
            </a:r>
          </a:p>
          <a:p>
            <a:pPr>
              <a:spcBef>
                <a:spcPts val="1200"/>
              </a:spcBef>
            </a:pPr>
            <a:r>
              <a:rPr lang="cs-CZ" dirty="0"/>
              <a:t>Výpisy z bankovního účtu – ideálně měsíční</a:t>
            </a:r>
          </a:p>
          <a:p>
            <a:pPr>
              <a:spcBef>
                <a:spcPts val="1200"/>
              </a:spcBef>
            </a:pPr>
            <a:r>
              <a:rPr lang="cs-CZ" dirty="0"/>
              <a:t>Karta majetku s odpisovou skupinou ke každé investici – z důvodu ověření §14 NV</a:t>
            </a:r>
          </a:p>
          <a:p>
            <a:pPr>
              <a:spcBef>
                <a:spcPts val="1200"/>
              </a:spcBef>
            </a:pPr>
            <a:r>
              <a:rPr lang="cs-CZ" dirty="0"/>
              <a:t>Doklad o smluvním kurzu</a:t>
            </a:r>
          </a:p>
          <a:p>
            <a:pPr>
              <a:spcBef>
                <a:spcPts val="1200"/>
              </a:spcBef>
            </a:pPr>
            <a:r>
              <a:rPr lang="cs-CZ" dirty="0"/>
              <a:t>Fotografie investic s údaji GPS k investičním výdajům – z místa provozu žadatele, včetně výrobního štítku</a:t>
            </a:r>
          </a:p>
          <a:p>
            <a:pPr>
              <a:spcBef>
                <a:spcPts val="1200"/>
              </a:spcBef>
            </a:pPr>
            <a:r>
              <a:rPr lang="cs-CZ" dirty="0"/>
              <a:t>Doklady k ověření výrobního čísla </a:t>
            </a:r>
          </a:p>
          <a:p>
            <a:pPr>
              <a:spcBef>
                <a:spcPts val="1200"/>
              </a:spcBef>
            </a:pPr>
            <a:r>
              <a:rPr lang="cs-CZ" dirty="0"/>
              <a:t>Příloha č. 10 – Vyhodnocení průzkumu trhu a cenové nabídky k investicím</a:t>
            </a:r>
          </a:p>
          <a:p>
            <a:pPr>
              <a:spcBef>
                <a:spcPts val="1200"/>
              </a:spcBef>
            </a:pPr>
            <a:r>
              <a:rPr lang="cs-CZ" dirty="0"/>
              <a:t>Doklad o splácení jistiny úvěru a leasingu k investicím (ne u OKR a V)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997DC26-269B-464D-AB9E-ECC60F55D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9530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00AD8F-CF95-4574-BB5A-0096A3AAB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/>
              <a:t>10. Ostatní povinné přílohy k Žádosti o část podpory – posouzení výdajů – II. část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FBCCF80-0756-4BA9-8AD4-A63C287FD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cs-CZ" dirty="0"/>
              <a:t>Doklady k investicím do zavlažování (ne u V)</a:t>
            </a:r>
          </a:p>
          <a:p>
            <a:pPr>
              <a:spcBef>
                <a:spcPts val="1200"/>
              </a:spcBef>
            </a:pPr>
            <a:r>
              <a:rPr lang="cs-CZ" dirty="0"/>
              <a:t>Doklady k výdajům na propagaci, komunikaci a marketing (ne u B) – doložení uvedení loga EU a prohlášení „Financováno Evropskou unií“  </a:t>
            </a:r>
          </a:p>
          <a:p>
            <a:pPr>
              <a:spcBef>
                <a:spcPts val="1200"/>
              </a:spcBef>
            </a:pPr>
            <a:r>
              <a:rPr lang="cs-CZ" dirty="0"/>
              <a:t>Doklady k personálním výdajům – smlouvy, výměry, výplatní pásky, výkaz práce, výstup práce</a:t>
            </a:r>
          </a:p>
          <a:p>
            <a:pPr>
              <a:spcBef>
                <a:spcPts val="1200"/>
              </a:spcBef>
            </a:pPr>
            <a:r>
              <a:rPr lang="cs-CZ" dirty="0"/>
              <a:t>Doklady ke správním výdajům – podpůrné doklady k prokázání jejich souvislosti s výdaji na dané opatření</a:t>
            </a:r>
            <a:endParaRPr lang="cs-CZ" dirty="0">
              <a:highlight>
                <a:srgbClr val="FFFF00"/>
              </a:highlight>
            </a:endParaRPr>
          </a:p>
          <a:p>
            <a:pPr>
              <a:spcBef>
                <a:spcPts val="1200"/>
              </a:spcBef>
            </a:pPr>
            <a:r>
              <a:rPr lang="cs-CZ" dirty="0"/>
              <a:t>Smlouvy k činnostem realizovaným na základě smluv – nájem, poradenství, provoz vratných obalů apod.</a:t>
            </a:r>
          </a:p>
          <a:p>
            <a:pPr>
              <a:spcBef>
                <a:spcPts val="1200"/>
              </a:spcBef>
            </a:pPr>
            <a:r>
              <a:rPr lang="cs-CZ" dirty="0"/>
              <a:t>Dokumenty k výdajům na stavební práce – projekt</a:t>
            </a:r>
          </a:p>
          <a:p>
            <a:pPr>
              <a:spcBef>
                <a:spcPts val="1200"/>
              </a:spcBef>
            </a:pPr>
            <a:r>
              <a:rPr lang="cs-CZ" dirty="0"/>
              <a:t>Dokumenty k výdajům na odborné vedení, školení – pozvánka, prezenční listina, foto/video s údaji o čase a místě pořízení</a:t>
            </a:r>
          </a:p>
          <a:p>
            <a:pPr>
              <a:spcBef>
                <a:spcPts val="1200"/>
              </a:spcBef>
            </a:pPr>
            <a:r>
              <a:rPr lang="cs-CZ" dirty="0"/>
              <a:t>Doklady k výdajům na stažení z trhu (ne u B, OKR, V) – informace o místě doručení a nákladech na přepravu</a:t>
            </a:r>
          </a:p>
          <a:p>
            <a:pPr>
              <a:spcBef>
                <a:spcPts val="1200"/>
              </a:spcBef>
            </a:pPr>
            <a:r>
              <a:rPr lang="cs-CZ" dirty="0"/>
              <a:t>Čestné prohlášení o nepřijetí podpory na použitou věc/zařízení předchozím majitelem</a:t>
            </a:r>
          </a:p>
          <a:p>
            <a:pPr>
              <a:spcBef>
                <a:spcPts val="1200"/>
              </a:spcBef>
            </a:pPr>
            <a:r>
              <a:rPr lang="cs-CZ" dirty="0"/>
              <a:t>Překlady cizojazyčných dokumentů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B09AAF7-79E2-4C13-824B-2066EF8FC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5357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E5B31A-2EA7-5701-DF75-957DA4245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C00F959-17DF-36B6-3F89-6BC9876FE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822960"/>
            <a:ext cx="6520861" cy="4642338"/>
          </a:xfrm>
        </p:spPr>
        <p:txBody>
          <a:bodyPr>
            <a:noAutofit/>
          </a:bodyPr>
          <a:lstStyle/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Statistika –  přehled rozdělení OP a OPP stav k 12.6.2024</a:t>
            </a:r>
            <a:endParaRPr lang="cs-CZ" sz="1800" b="0" dirty="0">
              <a:solidFill>
                <a:schemeClr val="tx1"/>
              </a:solidFill>
            </a:endParaRP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Informace o změnách OPP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Identifikace příjemce dotace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Příručky – struktura obsahu  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Základní pojmy z příruček 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Časová osa podání žádostí o podporu za rok 2024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Druhy žádostí o podporu a povinných příloh 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Formulář Žádosti o část podpory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Příloha č. 5 Žádosti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Ostatní povinné přílohy k Žádosti o podporu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Formulář Žádosti o zbývající část podpory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Formulář Žádosti o roční podporu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Kontakty</a:t>
            </a:r>
          </a:p>
          <a:p>
            <a:r>
              <a:rPr lang="cs-CZ" sz="18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Dotazy a diskuze  </a:t>
            </a:r>
            <a:endParaRPr lang="cs-CZ" sz="1800" b="0" dirty="0">
              <a:solidFill>
                <a:schemeClr val="tx1"/>
              </a:solid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15E2BD9-6F84-85A3-7424-2E6ED84F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24676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4741EB-C729-4F17-BA89-94883E8C9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/>
              <a:t>10. Ostatní povinné přílohy k Žádosti o část podpory – hodnota produkce za referenční období </a:t>
            </a:r>
            <a:r>
              <a:rPr lang="cs-CZ" sz="2400" dirty="0"/>
              <a:t>– III. část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186ECF-CBF6-4DCD-A27C-B962A0BED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329179"/>
            <a:ext cx="9972000" cy="3922328"/>
          </a:xfrm>
        </p:spPr>
        <p:txBody>
          <a:bodyPr/>
          <a:lstStyle/>
          <a:p>
            <a:r>
              <a:rPr lang="cs-CZ" dirty="0"/>
              <a:t>Seznam dodaných produktů do organizace producentů za jednotlivé členy s uvedením druhu produktu (případně odrůdy u OZ) a hodnoty v Kč za referenční období (Excel soubor)</a:t>
            </a:r>
          </a:p>
          <a:p>
            <a:r>
              <a:rPr lang="cs-CZ" dirty="0"/>
              <a:t>Seznam odběratelů produkce obsahující název odběratele, konkrétní produkt (případně odrůdy u OZ) a hodnotu produkce v Kč za referenční období (soubor Excel)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8ECEFC9-B0DD-45ED-92ED-5C6E5D985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7123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20CD16-2140-48EA-B92B-59ADF31C2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/>
              <a:t>11. Žádost o zbývající část podpory – rozdíly oproti Žádosti o část podpory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4FC5C9C-E1BC-42BB-A8BC-E130AD8E0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cs-CZ" dirty="0"/>
              <a:t>V části 4 Hodnota finančních příspěvků do provozního fondu </a:t>
            </a:r>
            <a:r>
              <a:rPr lang="cs-CZ" b="1" dirty="0"/>
              <a:t>v roce, za který je podávána žádost o podporu</a:t>
            </a:r>
            <a:r>
              <a:rPr lang="cs-CZ" dirty="0"/>
              <a:t> v rozdělení na částky zaslané z účtu členů nebo z jiného účtu OP.</a:t>
            </a:r>
          </a:p>
          <a:p>
            <a:pPr>
              <a:spcBef>
                <a:spcPts val="1200"/>
              </a:spcBef>
            </a:pPr>
            <a:r>
              <a:rPr lang="cs-CZ" dirty="0"/>
              <a:t>V části 5. Výdaje uskutečněné mimo období – výdaje zaplacené  před 1.7. </a:t>
            </a:r>
          </a:p>
          <a:p>
            <a:pPr>
              <a:spcBef>
                <a:spcPts val="1200"/>
              </a:spcBef>
            </a:pPr>
            <a:r>
              <a:rPr lang="cs-CZ" dirty="0"/>
              <a:t>V části 5. Převáděné položky – výdaje zaplacené až v dalším roce do 15.2. s </a:t>
            </a:r>
            <a:r>
              <a:rPr lang="cs-CZ" b="1" dirty="0"/>
              <a:t>vysvětlením</a:t>
            </a:r>
            <a:r>
              <a:rPr lang="cs-CZ" dirty="0"/>
              <a:t>, proč nemohly být uskutečněny dříve.</a:t>
            </a:r>
          </a:p>
          <a:p>
            <a:pPr>
              <a:spcBef>
                <a:spcPts val="1200"/>
              </a:spcBef>
            </a:pPr>
            <a:r>
              <a:rPr lang="cs-CZ" dirty="0"/>
              <a:t>V části 7. Povinné přílohy – Přílohy k výdajům na pojištění. Lze je uplatnit až po získání potvrzení pojišťovny/rozhodnutí PGRLF</a:t>
            </a:r>
          </a:p>
          <a:p>
            <a:pPr>
              <a:spcBef>
                <a:spcPts val="1200"/>
              </a:spcBef>
            </a:pPr>
            <a:r>
              <a:rPr lang="cs-CZ" dirty="0"/>
              <a:t>Část 8. Povinné přílohy – podmínky uznání</a:t>
            </a:r>
          </a:p>
          <a:p>
            <a:pPr>
              <a:spcBef>
                <a:spcPts val="1200"/>
              </a:spcBef>
            </a:pPr>
            <a:r>
              <a:rPr lang="cs-CZ" dirty="0"/>
              <a:t>Část 9. Povinné přílohy – výroční zpráva a evidence majetku</a:t>
            </a:r>
          </a:p>
          <a:p>
            <a:pPr marL="0" indent="0">
              <a:spcBef>
                <a:spcPts val="1200"/>
              </a:spcBef>
              <a:buNone/>
            </a:pPr>
            <a:endParaRPr lang="cs-CZ" dirty="0"/>
          </a:p>
          <a:p>
            <a:pPr>
              <a:spcBef>
                <a:spcPts val="1200"/>
              </a:spcBef>
            </a:pPr>
            <a:r>
              <a:rPr lang="cs-CZ" b="1" dirty="0"/>
              <a:t>Nedokládá se</a:t>
            </a:r>
            <a:r>
              <a:rPr lang="cs-CZ" dirty="0"/>
              <a:t>: Povinné přílohy – hodnota produkce za referenční období - seznam dodaných produktů a seznam odběratelů – doloženo již v rámci Žádosti o část podpory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55DF847-4580-4269-BAC4-FBFDB5492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7608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F9C657-D6F2-4E5D-A4E6-718BFAC90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/>
              <a:t>12. Žádost o roční podporu – rozdíly oproti Žádosti o část podpory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610C54-0E7B-4F1A-A4D6-5CAA2F930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cs-CZ" dirty="0"/>
              <a:t>V bodě 4 Hodnota finančních příspěvků do provozního fondu v rozdělení na částky zaslané z účtu členů nebo z jiného účtu OP.</a:t>
            </a:r>
          </a:p>
          <a:p>
            <a:pPr>
              <a:spcBef>
                <a:spcPts val="1200"/>
              </a:spcBef>
            </a:pPr>
            <a:r>
              <a:rPr lang="cs-CZ" dirty="0"/>
              <a:t>V bodě 5. Převáděné položky – výdaje zaplacené až v dalším roce do 15.2. s prokázáním, proč nemohly být uskutečněny dříve.</a:t>
            </a:r>
          </a:p>
          <a:p>
            <a:pPr>
              <a:spcBef>
                <a:spcPts val="1200"/>
              </a:spcBef>
            </a:pPr>
            <a:r>
              <a:rPr lang="cs-CZ" dirty="0"/>
              <a:t>V bodě 7. Povinné přílohy – Přílohy k výdajům na pojištění. Lze je uplatnit až v roční žádosti po získání potvrzení pojišťovny/rozhodnutí PGRLF</a:t>
            </a:r>
          </a:p>
          <a:p>
            <a:pPr>
              <a:spcBef>
                <a:spcPts val="1200"/>
              </a:spcBef>
            </a:pPr>
            <a:r>
              <a:rPr lang="cs-CZ" dirty="0"/>
              <a:t>Bod 8. Povinné přílohy – podmínky uznání</a:t>
            </a:r>
          </a:p>
          <a:p>
            <a:pPr>
              <a:spcBef>
                <a:spcPts val="1200"/>
              </a:spcBef>
            </a:pPr>
            <a:r>
              <a:rPr lang="cs-CZ" dirty="0"/>
              <a:t>Bod 9. Povinné přílohy – výroční zpráva (formát bude upřesněn) a evidence majetku</a:t>
            </a:r>
          </a:p>
          <a:p>
            <a:pPr>
              <a:spcBef>
                <a:spcPts val="1200"/>
              </a:spcBef>
            </a:pPr>
            <a:r>
              <a:rPr lang="cs-CZ" dirty="0"/>
              <a:t>Bod 10. Povinné přílohy – hodnota produkce za referenční období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A526F5A-3C25-48AC-B810-445C8D42C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53921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E34B24-6A7D-42B1-AAD7-8A0B1B711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13. Kontakty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E8542BD-4A1E-4D8D-A5A1-283BC1200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929640"/>
            <a:ext cx="10193699" cy="4872499"/>
          </a:xfrm>
        </p:spPr>
        <p:txBody>
          <a:bodyPr>
            <a:normAutofit/>
          </a:bodyPr>
          <a:lstStyle/>
          <a:p>
            <a:pPr marL="358775" lvl="1">
              <a:spcBef>
                <a:spcPts val="1200"/>
              </a:spcBef>
            </a:pPr>
            <a:r>
              <a:rPr lang="cs-CZ" sz="2000" dirty="0"/>
              <a:t>Webové stránky:</a:t>
            </a:r>
          </a:p>
          <a:p>
            <a:pPr>
              <a:spcBef>
                <a:spcPts val="600"/>
              </a:spcBef>
            </a:pPr>
            <a:r>
              <a:rPr lang="cs-CZ" sz="1700" b="1" dirty="0"/>
              <a:t>Link</a:t>
            </a:r>
            <a:r>
              <a:rPr lang="cs-CZ" sz="1700" dirty="0"/>
              <a:t>: </a:t>
            </a:r>
            <a:r>
              <a:rPr lang="cs-CZ" sz="1700" dirty="0">
                <a:ea typeface="Verdana" panose="020B0604030504040204" pitchFamily="34" charset="0"/>
                <a:hlinkClick r:id="rId2"/>
              </a:rPr>
              <a:t>https://www.szif.cz/cs/szp23-sekt</a:t>
            </a:r>
            <a:endParaRPr lang="cs-CZ" sz="1700" dirty="0">
              <a:ea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1600" b="1" dirty="0"/>
              <a:t>Cesta:  </a:t>
            </a:r>
            <a:r>
              <a:rPr lang="cs-CZ" sz="1600" dirty="0"/>
              <a:t>SZIF poskytuje / Strategický plán 2023-2027 / Sektorové intervence</a:t>
            </a:r>
          </a:p>
          <a:p>
            <a:pPr marL="358775" lvl="2">
              <a:spcBef>
                <a:spcPts val="600"/>
              </a:spcBef>
            </a:pPr>
            <a:r>
              <a:rPr lang="cs-CZ" sz="1600" dirty="0"/>
              <a:t>Organizace producentů ovoce a zelenina</a:t>
            </a:r>
          </a:p>
          <a:p>
            <a:pPr marL="358775" lvl="2">
              <a:spcBef>
                <a:spcPts val="600"/>
              </a:spcBef>
            </a:pPr>
            <a:r>
              <a:rPr lang="cs-CZ" sz="1600" dirty="0"/>
              <a:t>Organizace producentů vajec</a:t>
            </a:r>
          </a:p>
          <a:p>
            <a:pPr marL="358775" lvl="2">
              <a:spcBef>
                <a:spcPts val="600"/>
              </a:spcBef>
            </a:pPr>
            <a:r>
              <a:rPr lang="cs-CZ" sz="1600" dirty="0"/>
              <a:t>Organizace producentů brambor</a:t>
            </a:r>
          </a:p>
          <a:p>
            <a:pPr marL="358775" lvl="2">
              <a:spcBef>
                <a:spcPts val="600"/>
              </a:spcBef>
            </a:pPr>
            <a:r>
              <a:rPr lang="cs-CZ" sz="1600" dirty="0"/>
              <a:t>Organizace producentů okrasných rostlin</a:t>
            </a:r>
          </a:p>
          <a:p>
            <a:pPr marL="541338" lvl="2">
              <a:spcBef>
                <a:spcPts val="1200"/>
              </a:spcBef>
            </a:pPr>
            <a:r>
              <a:rPr lang="cs-CZ" sz="1600" dirty="0"/>
              <a:t>Uznání za organizaci producentů</a:t>
            </a:r>
          </a:p>
          <a:p>
            <a:pPr marL="541338" lvl="2">
              <a:spcBef>
                <a:spcPts val="600"/>
              </a:spcBef>
            </a:pPr>
            <a:r>
              <a:rPr lang="cs-CZ" sz="1600" dirty="0"/>
              <a:t>Schválení operačního programu</a:t>
            </a:r>
          </a:p>
          <a:p>
            <a:pPr marL="541338" lvl="2">
              <a:spcBef>
                <a:spcPts val="600"/>
              </a:spcBef>
            </a:pPr>
            <a:r>
              <a:rPr lang="cs-CZ" sz="1600" dirty="0"/>
              <a:t>Podpora na výdaje uskutečněné </a:t>
            </a:r>
          </a:p>
          <a:p>
            <a:pPr marL="541338" lvl="2" indent="0">
              <a:spcBef>
                <a:spcPts val="600"/>
              </a:spcBef>
              <a:buNone/>
            </a:pPr>
            <a:r>
              <a:rPr lang="cs-CZ" sz="1600" dirty="0"/>
              <a:t>v rámci operačního programu</a:t>
            </a:r>
          </a:p>
          <a:p>
            <a:pPr lvl="1">
              <a:spcBef>
                <a:spcPts val="1200"/>
              </a:spcBef>
            </a:pPr>
            <a:r>
              <a:rPr lang="cs-CZ" sz="2400" dirty="0"/>
              <a:t>Infolinka</a:t>
            </a:r>
            <a:r>
              <a:rPr lang="cs-CZ" dirty="0"/>
              <a:t>:</a:t>
            </a:r>
          </a:p>
          <a:p>
            <a:pPr marL="541338" lvl="2">
              <a:spcBef>
                <a:spcPts val="600"/>
              </a:spcBef>
            </a:pPr>
            <a:r>
              <a:rPr lang="cs-CZ" dirty="0"/>
              <a:t>+420 222 871 871, </a:t>
            </a:r>
            <a:r>
              <a:rPr lang="cs-CZ" dirty="0">
                <a:hlinkClick r:id="rId3"/>
              </a:rPr>
              <a:t>info@szif.cz</a:t>
            </a:r>
            <a:endParaRPr lang="cs-CZ" sz="1600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F55B8DF-B371-48DB-806D-AAEA04BDF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23</a:t>
            </a:fld>
            <a:endParaRPr lang="cs-CZ"/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AEE82720-C6E7-4EF8-AA2A-B3130EE41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4847" y="1965960"/>
            <a:ext cx="6144291" cy="331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9621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C53EBD-7618-2E0B-3DEE-67D9BDA99A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Děkujeme za pozornost</a:t>
            </a:r>
            <a:br>
              <a:rPr lang="cs-CZ" dirty="0"/>
            </a:br>
            <a:br>
              <a:rPr lang="cs-CZ" dirty="0"/>
            </a:br>
            <a:r>
              <a:rPr lang="cs-CZ" sz="2400" dirty="0">
                <a:effectLst/>
                <a:ea typeface="Calibri" panose="020F0502020204030204" pitchFamily="34" charset="0"/>
              </a:rPr>
              <a:t>Dotazy a diskuze  </a:t>
            </a:r>
            <a:br>
              <a:rPr lang="cs-CZ" sz="2800" dirty="0"/>
            </a:b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48A54E6-8481-67AD-4643-D378CACFC0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Oddělení organizací producentů</a:t>
            </a:r>
          </a:p>
          <a:p>
            <a:r>
              <a:rPr lang="cs-CZ" dirty="0"/>
              <a:t>organizace.producentu@szif.cz</a:t>
            </a:r>
          </a:p>
          <a:p>
            <a:r>
              <a:rPr lang="cs-CZ" dirty="0"/>
              <a:t>Ve Smečkách 801/33, 110 00 Praha 1</a:t>
            </a:r>
          </a:p>
          <a:p>
            <a:r>
              <a:rPr lang="cs-CZ" dirty="0">
                <a:solidFill>
                  <a:schemeClr val="accent1"/>
                </a:solidFill>
              </a:rPr>
              <a:t>www.szif.cz</a:t>
            </a:r>
          </a:p>
        </p:txBody>
      </p:sp>
    </p:spTree>
    <p:extLst>
      <p:ext uri="{BB962C8B-B14F-4D97-AF65-F5344CB8AC3E}">
        <p14:creationId xmlns:p14="http://schemas.microsoft.com/office/powerpoint/2010/main" val="1419572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4BC3AE-1755-76B4-429A-96E186228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>
                <a:effectLst/>
                <a:ea typeface="Calibri" panose="020F0502020204030204" pitchFamily="34" charset="0"/>
              </a:rPr>
              <a:t>1. Statistika –  přehled rozdělení OP a OPP stav k 12.6.2024</a:t>
            </a:r>
            <a:endParaRPr lang="cs-CZ" dirty="0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4B04DDBA-AB8E-63F5-B89B-227805F9DA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718480"/>
              </p:ext>
            </p:extLst>
          </p:nvPr>
        </p:nvGraphicFramePr>
        <p:xfrm>
          <a:off x="360000" y="1113727"/>
          <a:ext cx="9971082" cy="32994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459037">
                  <a:extLst>
                    <a:ext uri="{9D8B030D-6E8A-4147-A177-3AD203B41FA5}">
                      <a16:colId xmlns:a16="http://schemas.microsoft.com/office/drawing/2014/main" val="3689791812"/>
                    </a:ext>
                  </a:extLst>
                </a:gridCol>
                <a:gridCol w="1502409">
                  <a:extLst>
                    <a:ext uri="{9D8B030D-6E8A-4147-A177-3AD203B41FA5}">
                      <a16:colId xmlns:a16="http://schemas.microsoft.com/office/drawing/2014/main" val="2572886213"/>
                    </a:ext>
                  </a:extLst>
                </a:gridCol>
                <a:gridCol w="1502409">
                  <a:extLst>
                    <a:ext uri="{9D8B030D-6E8A-4147-A177-3AD203B41FA5}">
                      <a16:colId xmlns:a16="http://schemas.microsoft.com/office/drawing/2014/main" val="900904605"/>
                    </a:ext>
                  </a:extLst>
                </a:gridCol>
                <a:gridCol w="1502409">
                  <a:extLst>
                    <a:ext uri="{9D8B030D-6E8A-4147-A177-3AD203B41FA5}">
                      <a16:colId xmlns:a16="http://schemas.microsoft.com/office/drawing/2014/main" val="4001287191"/>
                    </a:ext>
                  </a:extLst>
                </a:gridCol>
                <a:gridCol w="1502409">
                  <a:extLst>
                    <a:ext uri="{9D8B030D-6E8A-4147-A177-3AD203B41FA5}">
                      <a16:colId xmlns:a16="http://schemas.microsoft.com/office/drawing/2014/main" val="1441284565"/>
                    </a:ext>
                  </a:extLst>
                </a:gridCol>
                <a:gridCol w="1502409">
                  <a:extLst>
                    <a:ext uri="{9D8B030D-6E8A-4147-A177-3AD203B41FA5}">
                      <a16:colId xmlns:a16="http://schemas.microsoft.com/office/drawing/2014/main" val="205893970"/>
                    </a:ext>
                  </a:extLst>
                </a:gridCol>
              </a:tblGrid>
              <a:tr h="619125">
                <a:tc>
                  <a:txBody>
                    <a:bodyPr/>
                    <a:lstStyle/>
                    <a:p>
                      <a:r>
                        <a:rPr lang="cs-CZ" sz="1200" dirty="0"/>
                        <a:t>ODVĚTVÍ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POČET OP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SCHVÁLENÉ OPP do roku 2023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SCHVÁLENÉ OPP na rok 2024 </a:t>
                      </a:r>
                    </a:p>
                    <a:p>
                      <a:pPr algn="ctr"/>
                      <a:r>
                        <a:rPr lang="cs-CZ" sz="1200" dirty="0"/>
                        <a:t>dle nové SZP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Objem financí </a:t>
                      </a:r>
                    </a:p>
                    <a:p>
                      <a:pPr algn="ctr"/>
                      <a:r>
                        <a:rPr lang="cs-CZ" sz="1200" dirty="0"/>
                        <a:t>v SP nové SZP (verze 2) </a:t>
                      </a:r>
                    </a:p>
                    <a:p>
                      <a:pPr algn="ctr"/>
                      <a:r>
                        <a:rPr lang="cs-CZ" sz="1200" dirty="0"/>
                        <a:t>na FY 2025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Teoretická výše podpory </a:t>
                      </a:r>
                    </a:p>
                    <a:p>
                      <a:pPr algn="ctr"/>
                      <a:r>
                        <a:rPr lang="cs-CZ" sz="1200" dirty="0"/>
                        <a:t>na OPP roku 2024</a:t>
                      </a:r>
                    </a:p>
                    <a:p>
                      <a:pPr algn="ctr"/>
                      <a:r>
                        <a:rPr lang="cs-CZ" sz="1200" dirty="0"/>
                        <a:t>dle nové SZP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0821224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r>
                        <a:rPr lang="cs-CZ" sz="1200" dirty="0"/>
                        <a:t>OVOCE A ZELENINA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207 615 003 Kč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121 604 361 Kč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6402738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8015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BRAMBORY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62 900 000 Kč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21 088 601 Kč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581638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8015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VEJCE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175 550 000 Kč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100 827 937 Kč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024293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8015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OKRASNÉ ROSTLINY</a:t>
                      </a:r>
                    </a:p>
                  </a:txBody>
                  <a:tcPr marL="180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015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12 550 000 Kč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16 080 000 Kč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3175543"/>
                  </a:ext>
                </a:extLst>
              </a:tr>
            </a:tbl>
          </a:graphicData>
        </a:graphic>
      </p:graphicFrame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66094D5-1EBA-6C0E-28C7-91E78F0BF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3</a:t>
            </a:fld>
            <a:endParaRPr lang="cs-CZ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4CF4EC8-D5B8-2C89-D02D-A1754ECF24E6}"/>
              </a:ext>
            </a:extLst>
          </p:cNvPr>
          <p:cNvSpPr txBox="1"/>
          <p:nvPr/>
        </p:nvSpPr>
        <p:spPr>
          <a:xfrm>
            <a:off x="360000" y="4413187"/>
            <a:ext cx="9971082" cy="1015663"/>
          </a:xfrm>
          <a:prstGeom prst="rect">
            <a:avLst/>
          </a:prstGeom>
          <a:noFill/>
        </p:spPr>
        <p:txBody>
          <a:bodyPr wrap="square" lIns="180000">
            <a:spAutoFit/>
          </a:bodyPr>
          <a:lstStyle/>
          <a:p>
            <a:r>
              <a:rPr lang="cs-CZ" sz="1200" dirty="0">
                <a:solidFill>
                  <a:schemeClr val="accent1"/>
                </a:solidFill>
              </a:rPr>
              <a:t>Zdroj dat: </a:t>
            </a:r>
            <a:r>
              <a:rPr lang="cs-CZ" sz="1200" dirty="0"/>
              <a:t>SZIF</a:t>
            </a:r>
            <a:r>
              <a:rPr lang="cs-CZ" sz="1200" dirty="0">
                <a:solidFill>
                  <a:schemeClr val="accent1"/>
                </a:solidFill>
              </a:rPr>
              <a:t>														Kurz přepočtu: </a:t>
            </a:r>
            <a:r>
              <a:rPr lang="cs-CZ" sz="1200" dirty="0"/>
              <a:t>25 CZK/1EUR</a:t>
            </a:r>
          </a:p>
          <a:p>
            <a:endParaRPr lang="cs-CZ" sz="1200" dirty="0">
              <a:solidFill>
                <a:schemeClr val="accent1"/>
              </a:solidFill>
            </a:endParaRPr>
          </a:p>
          <a:p>
            <a:r>
              <a:rPr lang="cs-CZ" sz="1200" dirty="0">
                <a:solidFill>
                  <a:schemeClr val="accent1"/>
                </a:solidFill>
              </a:rPr>
              <a:t>Vysvětlivky:</a:t>
            </a:r>
          </a:p>
          <a:p>
            <a:r>
              <a:rPr lang="cs-CZ" sz="1200" dirty="0"/>
              <a:t>OP – organizace producentů		OPP – operační program		 FY 2025 – finanční rok od 16.10.2024 do 15.10.2025 		</a:t>
            </a:r>
          </a:p>
          <a:p>
            <a:r>
              <a:rPr lang="cs-CZ" sz="1200" dirty="0"/>
              <a:t>SP nové SZP – Strategický plán Společné zemědělské politiky České republiky na období 2023–2027		</a:t>
            </a:r>
          </a:p>
        </p:txBody>
      </p:sp>
    </p:spTree>
    <p:extLst>
      <p:ext uri="{BB962C8B-B14F-4D97-AF65-F5344CB8AC3E}">
        <p14:creationId xmlns:p14="http://schemas.microsoft.com/office/powerpoint/2010/main" val="1072674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340CE5-8FF7-4C6E-E690-001E1F29B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effectLst/>
                <a:ea typeface="Calibri" panose="020F0502020204030204" pitchFamily="34" charset="0"/>
              </a:rPr>
              <a:t>2. Informace o změnách OPP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FCB903C-5D88-5D41-944A-9FDB3C830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06" y="1001724"/>
            <a:ext cx="9972000" cy="4538016"/>
          </a:xfrm>
        </p:spPr>
        <p:txBody>
          <a:bodyPr>
            <a:normAutofit/>
          </a:bodyPr>
          <a:lstStyle/>
          <a:p>
            <a:r>
              <a:rPr lang="cs-CZ" sz="1800" dirty="0"/>
              <a:t>Změna schváleného operačního programu se provádí dle podmínek stanovených v § 8 nařízení vlády č. 82/2023 Sb.</a:t>
            </a:r>
          </a:p>
          <a:p>
            <a:pPr lvl="1">
              <a:spcBef>
                <a:spcPts val="1200"/>
              </a:spcBef>
            </a:pPr>
            <a:r>
              <a:rPr lang="cs-CZ" sz="1600" dirty="0"/>
              <a:t>I. DRUHY ZMĚN OPP – V PRŮBĚHU ROKU</a:t>
            </a:r>
          </a:p>
          <a:p>
            <a:pPr marL="541338" lvl="1">
              <a:spcBef>
                <a:spcPts val="1200"/>
              </a:spcBef>
            </a:pPr>
            <a:r>
              <a:rPr lang="cs-CZ" sz="1600" dirty="0"/>
              <a:t>Oznámení o změně OPP (do 15 %)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OPP lze měnit bez předchozího schválení Fondem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celková hodnota změn nepřesáhne 15 % hodnoty schváleného OPP pro příslušný rok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změna se může týkat pouze schválených opatření a skupin výdajů OPP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podat kdykoli v průběhu kalendářního roku</a:t>
            </a:r>
          </a:p>
          <a:p>
            <a:pPr marL="541338" lvl="1">
              <a:spcBef>
                <a:spcPts val="1200"/>
              </a:spcBef>
            </a:pPr>
            <a:r>
              <a:rPr lang="pl-PL" sz="1600" dirty="0"/>
              <a:t>Žádost o změnu OPP (nad 15 % a do 25 %)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OPP lze měnit pouze po podání žádosti a na základě schválení Fondem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celková hodnota změny OPP nesmí přesáhnout 25 % hodnoty schváleného OPP pro příslušný rok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jakákoliv změna přesahující 15 % hodnoty schváleného OPP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podat </a:t>
            </a:r>
            <a:r>
              <a:rPr lang="pl-PL" sz="1400" dirty="0"/>
              <a:t>do 15. listopadu roku, v němž je změna uskutečněna </a:t>
            </a:r>
            <a:endParaRPr lang="cs-CZ" sz="1400" dirty="0"/>
          </a:p>
          <a:p>
            <a:pPr marL="631825" lvl="1" indent="0">
              <a:spcBef>
                <a:spcPts val="600"/>
              </a:spcBef>
              <a:buNone/>
            </a:pPr>
            <a:endParaRPr lang="cs-CZ" sz="1400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F0592B-95BD-3AE4-0C5E-C2495F6D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3186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3E34E2-D609-44DD-8305-E4DED9709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>
                <a:effectLst/>
                <a:ea typeface="Calibri" panose="020F0502020204030204" pitchFamily="34" charset="0"/>
              </a:rPr>
              <a:t>2. Informace o změnách OPP</a:t>
            </a:r>
            <a:endParaRPr lang="cs-CZ" sz="2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E214B8-E461-4567-BBB4-75571D186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06" y="984776"/>
            <a:ext cx="9972000" cy="4532104"/>
          </a:xfrm>
        </p:spPr>
        <p:txBody>
          <a:bodyPr>
            <a:normAutofit/>
          </a:bodyPr>
          <a:lstStyle/>
          <a:p>
            <a:pPr lvl="1"/>
            <a:r>
              <a:rPr lang="cs-CZ" dirty="0"/>
              <a:t>II. DRUHY ZMĚN OPP – NA NÁSLEDUJÍCÍ ROKY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Žádost o změnu OPP na následující roky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OPP lze měnit pouze po podání žádosti a na základě schválení Fondem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jakákoliv změna schváleného OPP včetně období, na které je OPP schválen</a:t>
            </a:r>
          </a:p>
          <a:p>
            <a:pPr marL="900113" lvl="1">
              <a:spcBef>
                <a:spcPts val="600"/>
              </a:spcBef>
            </a:pPr>
            <a:r>
              <a:rPr lang="cs-CZ" sz="1400" dirty="0"/>
              <a:t>podat </a:t>
            </a:r>
            <a:r>
              <a:rPr lang="pl-PL" sz="1400" dirty="0"/>
              <a:t>do 15. srpna roku předcházejícího roku, ve kterém má být změna provedena</a:t>
            </a:r>
          </a:p>
          <a:p>
            <a:pPr marL="266700" lvl="1" indent="-266700">
              <a:spcBef>
                <a:spcPts val="1800"/>
              </a:spcBef>
            </a:pPr>
            <a:r>
              <a:rPr lang="cs-CZ" cap="all" dirty="0"/>
              <a:t>III. Přílohy</a:t>
            </a:r>
            <a:r>
              <a:rPr lang="cs-CZ" dirty="0"/>
              <a:t> k Žádosti o změnu OPP v průběhu i na následující roky:</a:t>
            </a:r>
          </a:p>
          <a:p>
            <a:pPr marL="541338" lvl="1" indent="-266700">
              <a:spcBef>
                <a:spcPts val="600"/>
              </a:spcBef>
            </a:pPr>
            <a:r>
              <a:rPr lang="cs-CZ" dirty="0"/>
              <a:t>„Příloha č. 9 - Navrhované změny OPP a jejich důvod“</a:t>
            </a:r>
          </a:p>
          <a:p>
            <a:pPr marL="541338" lvl="1" indent="-266700">
              <a:spcBef>
                <a:spcPts val="600"/>
              </a:spcBef>
            </a:pPr>
            <a:r>
              <a:rPr lang="cs-CZ" dirty="0"/>
              <a:t>„Příloha č. 8 - Informace o přiměřenosti nákladů“ k posouzení přiměřenosti investičních výdajů, které jsou nové nebo změnou navýšené</a:t>
            </a:r>
          </a:p>
          <a:p>
            <a:pPr marL="541338" lvl="1" indent="-266700">
              <a:spcBef>
                <a:spcPts val="600"/>
              </a:spcBef>
            </a:pPr>
            <a:r>
              <a:rPr lang="cs-CZ" dirty="0"/>
              <a:t>zápis z členské schůze nebo valné hromady, na které došlo ke schválení změny OPP</a:t>
            </a:r>
          </a:p>
          <a:p>
            <a:pPr marL="541338" lvl="1" indent="-266700">
              <a:spcBef>
                <a:spcPts val="600"/>
              </a:spcBef>
            </a:pPr>
            <a:r>
              <a:rPr lang="cs-CZ" dirty="0"/>
              <a:t>případně další relevantní přílohy</a:t>
            </a:r>
          </a:p>
          <a:p>
            <a:pPr marL="266700" lvl="1" indent="-266700">
              <a:spcBef>
                <a:spcPts val="1800"/>
              </a:spcBef>
            </a:pPr>
            <a:r>
              <a:rPr lang="cs-CZ" cap="all" dirty="0"/>
              <a:t>všem uznaným op byla dne 9.5.2024 odeslána emailem informace o zveřejnění Příručky a formulářů pro podávání změn opp. 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20BE596-E708-4F03-873D-14412A084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8265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90B305-F270-4AC4-B4B0-DC16D3156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>
                <a:effectLst/>
                <a:ea typeface="Calibri" panose="020F0502020204030204" pitchFamily="34" charset="0"/>
              </a:rPr>
              <a:t>2. Informace o změnách OPP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EB2C0C1-13F7-4383-9C35-4F524A99F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6</a:t>
            </a:fld>
            <a:endParaRPr lang="cs-CZ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BFD5A212-34A2-48F3-8ABD-FA8382141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9" y="1001724"/>
            <a:ext cx="6304405" cy="4139496"/>
          </a:xfrm>
          <a:prstGeom prst="rect">
            <a:avLst/>
          </a:prstGeom>
        </p:spPr>
      </p:pic>
      <p:pic>
        <p:nvPicPr>
          <p:cNvPr id="26" name="Obrázek 25">
            <a:extLst>
              <a:ext uri="{FF2B5EF4-FFF2-40B4-BE49-F238E27FC236}">
                <a16:creationId xmlns:a16="http://schemas.microsoft.com/office/drawing/2014/main" id="{3BB156A2-5143-4946-B736-8E0C602E3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106" y="1416851"/>
            <a:ext cx="3508934" cy="3871927"/>
          </a:xfrm>
          <a:prstGeom prst="rect">
            <a:avLst/>
          </a:prstGeom>
        </p:spPr>
      </p:pic>
      <p:cxnSp>
        <p:nvCxnSpPr>
          <p:cNvPr id="30" name="Spojnice: pravoúhlá 29">
            <a:extLst>
              <a:ext uri="{FF2B5EF4-FFF2-40B4-BE49-F238E27FC236}">
                <a16:creationId xmlns:a16="http://schemas.microsoft.com/office/drawing/2014/main" id="{BC69E14B-9641-4553-AC20-8AF8FFF12624}"/>
              </a:ext>
            </a:extLst>
          </p:cNvPr>
          <p:cNvCxnSpPr/>
          <p:nvPr/>
        </p:nvCxnSpPr>
        <p:spPr>
          <a:xfrm flipV="1">
            <a:off x="2621280" y="1539240"/>
            <a:ext cx="4095826" cy="3505200"/>
          </a:xfrm>
          <a:prstGeom prst="bentConnector3">
            <a:avLst>
              <a:gd name="adj1" fmla="val 9688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délník 31">
            <a:extLst>
              <a:ext uri="{FF2B5EF4-FFF2-40B4-BE49-F238E27FC236}">
                <a16:creationId xmlns:a16="http://schemas.microsoft.com/office/drawing/2014/main" id="{B1172FE5-53C2-4270-ACC0-FEEBBF0F2E92}"/>
              </a:ext>
            </a:extLst>
          </p:cNvPr>
          <p:cNvSpPr/>
          <p:nvPr/>
        </p:nvSpPr>
        <p:spPr>
          <a:xfrm>
            <a:off x="213357" y="1848360"/>
            <a:ext cx="1371600" cy="192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3A2D14A4-4324-40ED-BD94-F6EF8FBFE59A}"/>
              </a:ext>
            </a:extLst>
          </p:cNvPr>
          <p:cNvSpPr/>
          <p:nvPr/>
        </p:nvSpPr>
        <p:spPr>
          <a:xfrm>
            <a:off x="213359" y="1011167"/>
            <a:ext cx="1371600" cy="192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27DAF010-7F60-4F08-8477-65306C171F3C}"/>
              </a:ext>
            </a:extLst>
          </p:cNvPr>
          <p:cNvSpPr/>
          <p:nvPr/>
        </p:nvSpPr>
        <p:spPr>
          <a:xfrm>
            <a:off x="213358" y="1411727"/>
            <a:ext cx="1371601" cy="224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6988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D5CB735-5267-4C7C-A975-C644064DC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3. Identifikace příjemce dotace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56303E0-6508-488E-A892-D74663AC1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06" y="953859"/>
            <a:ext cx="9972000" cy="4578261"/>
          </a:xfrm>
        </p:spPr>
        <p:txBody>
          <a:bodyPr>
            <a:normAutofit lnSpcReduction="10000"/>
          </a:bodyPr>
          <a:lstStyle/>
          <a:p>
            <a:r>
              <a:rPr lang="cs-CZ" sz="1600" dirty="0"/>
              <a:t>Na základě ustanovení čl. 59 nařízení EP a Rady (EU) č. 2021/2116 musí každý žadatel o dotaci podat informace pro identifikaci osob, tj. zda jsou žadatelé ovládanou nebo ovládající osobou.</a:t>
            </a:r>
          </a:p>
          <a:p>
            <a:pPr>
              <a:spcBef>
                <a:spcPts val="600"/>
              </a:spcBef>
            </a:pPr>
            <a:r>
              <a:rPr lang="cs-CZ" sz="1600" dirty="0"/>
              <a:t>Přístup do Portálu farmáře</a:t>
            </a:r>
          </a:p>
          <a:p>
            <a:pPr marL="541338">
              <a:spcBef>
                <a:spcPts val="600"/>
              </a:spcBef>
            </a:pPr>
            <a:r>
              <a:rPr lang="cs-CZ" sz="1200" dirty="0"/>
              <a:t>tj. vyplnit PDF formulář „Žádost o přístup do portálu </a:t>
            </a:r>
            <a:r>
              <a:rPr lang="cs-CZ" sz="1200" dirty="0" err="1"/>
              <a:t>eAGRI</a:t>
            </a:r>
            <a:r>
              <a:rPr lang="cs-CZ" sz="1200" dirty="0"/>
              <a:t> </a:t>
            </a:r>
          </a:p>
          <a:p>
            <a:pPr marL="541338" indent="0">
              <a:spcBef>
                <a:spcPts val="600"/>
              </a:spcBef>
              <a:buNone/>
            </a:pPr>
            <a:r>
              <a:rPr lang="cs-CZ" sz="1200" dirty="0"/>
              <a:t>a do Portálu farmáře SZIF“, který se nalézá na </a:t>
            </a:r>
          </a:p>
          <a:p>
            <a:pPr marL="541338" indent="0">
              <a:spcBef>
                <a:spcPts val="600"/>
              </a:spcBef>
              <a:buNone/>
            </a:pPr>
            <a:r>
              <a:rPr lang="cs-CZ" sz="1200" dirty="0"/>
              <a:t>internetové stránce Fondu www.szif.cz v záložce </a:t>
            </a:r>
          </a:p>
          <a:p>
            <a:pPr marL="541338" indent="0">
              <a:spcBef>
                <a:spcPts val="600"/>
              </a:spcBef>
              <a:buNone/>
            </a:pPr>
            <a:r>
              <a:rPr lang="cs-CZ" sz="1200" dirty="0"/>
              <a:t>SZIF poskytuje &gt; Nejčastější dotazy &gt; Portál farmáře</a:t>
            </a:r>
          </a:p>
          <a:p>
            <a:pPr>
              <a:spcBef>
                <a:spcPts val="600"/>
              </a:spcBef>
            </a:pPr>
            <a:r>
              <a:rPr lang="cs-CZ" sz="1600" dirty="0"/>
              <a:t>Přihlášení</a:t>
            </a:r>
          </a:p>
          <a:p>
            <a:pPr marL="541338">
              <a:spcBef>
                <a:spcPts val="600"/>
              </a:spcBef>
            </a:pPr>
            <a:r>
              <a:rPr lang="cs-CZ" sz="1200" dirty="0"/>
              <a:t>Do prostředí Portálu farmáře žadatel vstoupí přes internetové</a:t>
            </a:r>
          </a:p>
          <a:p>
            <a:pPr marL="541338" indent="0">
              <a:spcBef>
                <a:spcPts val="600"/>
              </a:spcBef>
              <a:buNone/>
            </a:pPr>
            <a:r>
              <a:rPr lang="cs-CZ" sz="1200" dirty="0"/>
              <a:t>stránky www.szif.cz, kde se v pravém horním rohu nachází </a:t>
            </a:r>
          </a:p>
          <a:p>
            <a:pPr marL="541338" indent="0">
              <a:spcBef>
                <a:spcPts val="600"/>
              </a:spcBef>
              <a:buNone/>
            </a:pPr>
            <a:r>
              <a:rPr lang="cs-CZ" sz="1200" dirty="0"/>
              <a:t>Záložka s názvem „PORTÁL FARMÁŘE“</a:t>
            </a:r>
          </a:p>
          <a:p>
            <a:pPr>
              <a:spcBef>
                <a:spcPts val="600"/>
              </a:spcBef>
            </a:pPr>
            <a:r>
              <a:rPr lang="cs-CZ" sz="1600" dirty="0"/>
              <a:t>Identifikace příjemce dotace</a:t>
            </a:r>
          </a:p>
          <a:p>
            <a:pPr marL="541338">
              <a:spcBef>
                <a:spcPts val="600"/>
              </a:spcBef>
            </a:pPr>
            <a:r>
              <a:rPr lang="cs-CZ" sz="1200" dirty="0"/>
              <a:t>menu Nová podání/Ostatní podání/Průřezové přílohy/</a:t>
            </a:r>
          </a:p>
          <a:p>
            <a:pPr marL="541338" indent="0">
              <a:spcBef>
                <a:spcPts val="600"/>
              </a:spcBef>
              <a:buNone/>
            </a:pPr>
            <a:r>
              <a:rPr lang="cs-CZ" sz="1200" dirty="0"/>
              <a:t>Identifikace příjemců dotací</a:t>
            </a:r>
          </a:p>
          <a:p>
            <a:pPr>
              <a:spcBef>
                <a:spcPts val="600"/>
              </a:spcBef>
            </a:pPr>
            <a:r>
              <a:rPr lang="cs-CZ" sz="1600" dirty="0"/>
              <a:t>KDY?</a:t>
            </a:r>
          </a:p>
          <a:p>
            <a:pPr marL="541338">
              <a:spcBef>
                <a:spcPts val="600"/>
              </a:spcBef>
            </a:pPr>
            <a:r>
              <a:rPr lang="cs-CZ" sz="1200" dirty="0"/>
              <a:t>Před podáním Žádosti o část podpory do 31.7.2024 nebo</a:t>
            </a:r>
          </a:p>
          <a:p>
            <a:pPr marL="541338" indent="0">
              <a:spcBef>
                <a:spcPts val="600"/>
              </a:spcBef>
              <a:buNone/>
            </a:pPr>
            <a:r>
              <a:rPr lang="cs-CZ" sz="1200" dirty="0"/>
              <a:t>Žádosti o roční podporu do 15.2.2025.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706EE02-A390-4C3F-85BB-CCECF26C2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7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225F7B7-A87B-49B0-A57D-B3723EA08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407" y="1545656"/>
            <a:ext cx="5309648" cy="3426549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99ABA9DA-B225-42A0-A62C-418C3DBBFB5E}"/>
              </a:ext>
            </a:extLst>
          </p:cNvPr>
          <p:cNvSpPr/>
          <p:nvPr/>
        </p:nvSpPr>
        <p:spPr>
          <a:xfrm>
            <a:off x="5276556" y="2508236"/>
            <a:ext cx="1162389" cy="1704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E26ABDBF-FC1B-4143-8BDE-778471D02EFE}"/>
              </a:ext>
            </a:extLst>
          </p:cNvPr>
          <p:cNvSpPr/>
          <p:nvPr/>
        </p:nvSpPr>
        <p:spPr>
          <a:xfrm>
            <a:off x="5729067" y="1909603"/>
            <a:ext cx="837028" cy="2346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6C7005DB-0996-41B4-9156-FF1E0DE76CAE}"/>
              </a:ext>
            </a:extLst>
          </p:cNvPr>
          <p:cNvSpPr/>
          <p:nvPr/>
        </p:nvSpPr>
        <p:spPr>
          <a:xfrm>
            <a:off x="6566095" y="2351563"/>
            <a:ext cx="998806" cy="218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1484C941-15B9-4CA6-BD29-ACE49219922B}"/>
              </a:ext>
            </a:extLst>
          </p:cNvPr>
          <p:cNvSpPr/>
          <p:nvPr/>
        </p:nvSpPr>
        <p:spPr>
          <a:xfrm>
            <a:off x="5242785" y="4821588"/>
            <a:ext cx="1196160" cy="1506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67824F05-DC87-41A5-8FFB-ED9EBD3C4935}"/>
              </a:ext>
            </a:extLst>
          </p:cNvPr>
          <p:cNvSpPr/>
          <p:nvPr/>
        </p:nvSpPr>
        <p:spPr>
          <a:xfrm>
            <a:off x="4978790" y="2531347"/>
            <a:ext cx="297766" cy="218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05B280F5-6C5D-469F-81E2-3C0860CFDAE3}"/>
              </a:ext>
            </a:extLst>
          </p:cNvPr>
          <p:cNvSpPr/>
          <p:nvPr/>
        </p:nvSpPr>
        <p:spPr>
          <a:xfrm>
            <a:off x="6566095" y="3223582"/>
            <a:ext cx="2236763" cy="218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92F7E41B-0C3F-44AB-BF09-45FA667F4FDA}"/>
              </a:ext>
            </a:extLst>
          </p:cNvPr>
          <p:cNvSpPr/>
          <p:nvPr/>
        </p:nvSpPr>
        <p:spPr>
          <a:xfrm>
            <a:off x="6555541" y="2786845"/>
            <a:ext cx="2236763" cy="218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C03D2C63-8270-440A-A38C-FFFEB48686A1}"/>
              </a:ext>
            </a:extLst>
          </p:cNvPr>
          <p:cNvSpPr/>
          <p:nvPr/>
        </p:nvSpPr>
        <p:spPr>
          <a:xfrm>
            <a:off x="6555542" y="3440176"/>
            <a:ext cx="2236763" cy="218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9853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99E393-34A7-40D7-80C8-AEFA06199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/>
              <a:t>4. Příručky – struktura obsahu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E39D9D-1DF8-4FD1-AB96-9E30CA1C2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209198"/>
            <a:ext cx="9972000" cy="416621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cs-CZ" sz="1800" dirty="0"/>
              <a:t>Každé odvětví má svoji příručku - </a:t>
            </a:r>
            <a:r>
              <a:rPr lang="pl-PL" sz="1800" dirty="0"/>
              <a:t>PODPORA V ODVĚTVÍ ... (OZ, B, V nebo OKR)</a:t>
            </a:r>
          </a:p>
          <a:p>
            <a:pPr>
              <a:spcBef>
                <a:spcPts val="1200"/>
              </a:spcBef>
            </a:pPr>
            <a:r>
              <a:rPr lang="cs-CZ" sz="1800" dirty="0"/>
              <a:t>Příručka podává základní informace o poskytnutí finanční podpory na schválený operační program uznaným organizacím producentů.</a:t>
            </a:r>
          </a:p>
          <a:p>
            <a:pPr>
              <a:spcBef>
                <a:spcPts val="1200"/>
              </a:spcBef>
            </a:pPr>
            <a:r>
              <a:rPr lang="cs-CZ" sz="1800" dirty="0"/>
              <a:t>Slouží jako průvodce pro žadatele při vyplňování „Žádosti o část podpory“, „Žádosti o zbývající část podpory“, nebo „Žádosti o roční podporu“ a jejich příloh. </a:t>
            </a:r>
          </a:p>
          <a:p>
            <a:pPr>
              <a:spcBef>
                <a:spcPts val="1200"/>
              </a:spcBef>
            </a:pPr>
            <a:r>
              <a:rPr lang="cs-CZ" sz="1800" dirty="0"/>
              <a:t>Struktura příručky</a:t>
            </a:r>
            <a:r>
              <a:rPr lang="cs-CZ" dirty="0"/>
              <a:t>:</a:t>
            </a:r>
          </a:p>
          <a:p>
            <a:pPr marL="541338" indent="-182563">
              <a:spcBef>
                <a:spcPts val="0"/>
              </a:spcBef>
              <a:buAutoNum type="arabicPeriod"/>
            </a:pPr>
            <a:r>
              <a:rPr lang="cs-CZ" sz="1250" dirty="0"/>
              <a:t>Úvod					11. Povinné přílohy – hodnota produkce za referenční období</a:t>
            </a:r>
          </a:p>
          <a:p>
            <a:pPr marL="358775" indent="0">
              <a:spcBef>
                <a:spcPts val="0"/>
              </a:spcBef>
              <a:buNone/>
            </a:pPr>
            <a:r>
              <a:rPr lang="cs-CZ" sz="1250" dirty="0"/>
              <a:t>2. Legislativa					12. Povinné přílohy – výroční zpráva a evidence majetku</a:t>
            </a:r>
          </a:p>
          <a:p>
            <a:pPr marL="358775" indent="0">
              <a:spcBef>
                <a:spcPts val="0"/>
              </a:spcBef>
              <a:buNone/>
            </a:pPr>
            <a:r>
              <a:rPr lang="cs-CZ" sz="1250" dirty="0"/>
              <a:t>3. Základní pojmy				13. Požadovaná podpora</a:t>
            </a:r>
          </a:p>
          <a:p>
            <a:pPr marL="358775" indent="0">
              <a:spcBef>
                <a:spcPts val="0"/>
              </a:spcBef>
              <a:buNone/>
            </a:pPr>
            <a:r>
              <a:rPr lang="cs-CZ" sz="1250" dirty="0"/>
              <a:t>4. Portál farmáře a identifikace příjemce dotace 		14. Postup administrace</a:t>
            </a:r>
          </a:p>
          <a:p>
            <a:pPr marL="358775" indent="0">
              <a:spcBef>
                <a:spcPts val="0"/>
              </a:spcBef>
              <a:buNone/>
            </a:pPr>
            <a:r>
              <a:rPr lang="cs-CZ" sz="1250" dirty="0"/>
              <a:t>5. Druhy žádostí o podporu				15. Pozastavení výplaty podpory</a:t>
            </a:r>
          </a:p>
          <a:p>
            <a:pPr marL="358775" indent="0">
              <a:spcBef>
                <a:spcPts val="0"/>
              </a:spcBef>
              <a:buNone/>
            </a:pPr>
            <a:r>
              <a:rPr lang="cs-CZ" sz="1250" dirty="0"/>
              <a:t>6. Formulář – Žádost o část podpory			16. Kontroly na místě</a:t>
            </a:r>
          </a:p>
          <a:p>
            <a:pPr marL="358775" indent="0">
              <a:spcBef>
                <a:spcPts val="0"/>
              </a:spcBef>
              <a:buNone/>
            </a:pPr>
            <a:r>
              <a:rPr lang="cs-CZ" sz="1250" dirty="0"/>
              <a:t>7. Formulář – Žádost o zbývající část podpory		17. Seznam formulářů a dalších dokumentů</a:t>
            </a:r>
          </a:p>
          <a:p>
            <a:pPr marL="358775" indent="0">
              <a:spcBef>
                <a:spcPts val="0"/>
              </a:spcBef>
              <a:buNone/>
            </a:pPr>
            <a:r>
              <a:rPr lang="cs-CZ" sz="1250" dirty="0"/>
              <a:t>8. Formulář – Žádost o roční podporu			18. Kontakty</a:t>
            </a:r>
          </a:p>
          <a:p>
            <a:pPr marL="358775" indent="0">
              <a:spcBef>
                <a:spcPts val="0"/>
              </a:spcBef>
              <a:buNone/>
            </a:pPr>
            <a:r>
              <a:rPr lang="cs-CZ" sz="1250" dirty="0"/>
              <a:t>9. Povinné přílohy – posouzení výdajů			19. Přílohy – přehled cílů, seznam opatření a sledovaných cílů dle NV a </a:t>
            </a:r>
          </a:p>
          <a:p>
            <a:pPr marL="266700" indent="0">
              <a:spcBef>
                <a:spcPts val="0"/>
              </a:spcBef>
              <a:buNone/>
            </a:pPr>
            <a:r>
              <a:rPr lang="cs-CZ" sz="1250" dirty="0"/>
              <a:t>10. Povinné přílohy – podmínky uznání			      limity a podmínky čerpání některých typů výdajů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5152D51-3787-4E9D-817C-FED5C552E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307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36CC74-C085-4E48-A81B-01F5FF6CA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5. Základní pojmy z příruček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1A96752-C1B1-4D92-814E-CCDAA138C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209198"/>
            <a:ext cx="9972000" cy="416621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cs-CZ" dirty="0"/>
              <a:t>Hodnota obchodované produkce</a:t>
            </a:r>
          </a:p>
          <a:p>
            <a:pPr>
              <a:spcBef>
                <a:spcPts val="600"/>
              </a:spcBef>
            </a:pPr>
            <a:r>
              <a:rPr lang="cs-CZ" dirty="0"/>
              <a:t>Referenční období </a:t>
            </a:r>
          </a:p>
          <a:p>
            <a:pPr>
              <a:spcBef>
                <a:spcPts val="600"/>
              </a:spcBef>
            </a:pPr>
            <a:r>
              <a:rPr lang="pl-PL" dirty="0"/>
              <a:t>Finanční podpora a její výše – strop podpory a výše v % (50, 60, 80 nebo 100)</a:t>
            </a:r>
          </a:p>
          <a:p>
            <a:pPr>
              <a:spcBef>
                <a:spcPts val="600"/>
              </a:spcBef>
            </a:pPr>
            <a:r>
              <a:rPr lang="pl-PL" dirty="0"/>
              <a:t>Sledované cíle – čl. 46 nařízení (EU</a:t>
            </a:r>
            <a:r>
              <a:rPr lang="pl-PL"/>
              <a:t>) 2021/2115, </a:t>
            </a:r>
            <a:r>
              <a:rPr lang="pl-PL" dirty="0"/>
              <a:t>čl. 12, 13, 14 nařízení (EU) 2022/126</a:t>
            </a:r>
          </a:p>
          <a:p>
            <a:pPr>
              <a:spcBef>
                <a:spcPts val="600"/>
              </a:spcBef>
            </a:pPr>
            <a:r>
              <a:rPr lang="cs-CZ" dirty="0"/>
              <a:t>Způsobilé výdaje – příloha č. 5 nařízení vlády</a:t>
            </a:r>
          </a:p>
          <a:p>
            <a:pPr>
              <a:spcBef>
                <a:spcPts val="600"/>
              </a:spcBef>
            </a:pPr>
            <a:r>
              <a:rPr lang="cs-CZ" dirty="0"/>
              <a:t>Investiční výdaje – podmínky pro zachování podpory</a:t>
            </a:r>
          </a:p>
          <a:p>
            <a:pPr>
              <a:spcBef>
                <a:spcPts val="600"/>
              </a:spcBef>
            </a:pPr>
            <a:r>
              <a:rPr lang="cs-CZ" dirty="0"/>
              <a:t>Zvláštní výdaje - sazby</a:t>
            </a:r>
          </a:p>
          <a:p>
            <a:pPr>
              <a:spcBef>
                <a:spcPts val="600"/>
              </a:spcBef>
            </a:pPr>
            <a:r>
              <a:rPr lang="cs-CZ" dirty="0"/>
              <a:t>Provozní fond</a:t>
            </a:r>
          </a:p>
          <a:p>
            <a:pPr>
              <a:spcBef>
                <a:spcPts val="600"/>
              </a:spcBef>
            </a:pPr>
            <a:r>
              <a:rPr lang="cs-CZ" dirty="0"/>
              <a:t>Zásady 3E – hospodárnost, účelnost a efektivnost</a:t>
            </a:r>
          </a:p>
          <a:p>
            <a:pPr>
              <a:spcBef>
                <a:spcPts val="600"/>
              </a:spcBef>
            </a:pPr>
            <a:r>
              <a:rPr lang="cs-CZ" dirty="0"/>
              <a:t>Zadavatel veřejné zakázky</a:t>
            </a:r>
          </a:p>
          <a:p>
            <a:pPr>
              <a:spcBef>
                <a:spcPts val="600"/>
              </a:spcBef>
            </a:pPr>
            <a:r>
              <a:rPr lang="cs-CZ" dirty="0"/>
              <a:t>Limity a podmínky čerpání některých výdajů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800B1BC-4D34-4ABD-9A62-8AF507F72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261368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SZIF">
      <a:dk1>
        <a:sysClr val="windowText" lastClr="000000"/>
      </a:dk1>
      <a:lt1>
        <a:sysClr val="window" lastClr="FFFFFF"/>
      </a:lt1>
      <a:dk2>
        <a:srgbClr val="A8AD00"/>
      </a:dk2>
      <a:lt2>
        <a:srgbClr val="9EA2A2"/>
      </a:lt2>
      <a:accent1>
        <a:srgbClr val="009F4D"/>
      </a:accent1>
      <a:accent2>
        <a:srgbClr val="A20067"/>
      </a:accent2>
      <a:accent3>
        <a:srgbClr val="F2A900"/>
      </a:accent3>
      <a:accent4>
        <a:srgbClr val="703F2A"/>
      </a:accent4>
      <a:accent5>
        <a:srgbClr val="005EB8"/>
      </a:accent5>
      <a:accent6>
        <a:srgbClr val="FF671F"/>
      </a:accent6>
      <a:hlink>
        <a:srgbClr val="00A3E0"/>
      </a:hlink>
      <a:folHlink>
        <a:srgbClr val="E4002B"/>
      </a:folHlink>
    </a:clrScheme>
    <a:fontScheme name="SZI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658040163de94_szif-prezentace-cz.potx [Jen pro čtení]" id="{2BEBCDD5-EE38-44B4-A7B2-B13683A8CC62}" vid="{177BDFDE-2917-4636-AD74-FA6FE0047313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91C18712EAAC9478A38E7B55C7794BB" ma:contentTypeVersion="4" ma:contentTypeDescription="Vytvoří nový dokument" ma:contentTypeScope="" ma:versionID="e38cd4a86d74ba19628a1793c8525ac8">
  <xsd:schema xmlns:xsd="http://www.w3.org/2001/XMLSchema" xmlns:xs="http://www.w3.org/2001/XMLSchema" xmlns:p="http://schemas.microsoft.com/office/2006/metadata/properties" xmlns:ns2="f8d501cd-8bf1-4430-9f2e-a54585effadc" targetNamespace="http://schemas.microsoft.com/office/2006/metadata/properties" ma:root="true" ma:fieldsID="30ed0676b2121212d05afa83b86aa6c1" ns2:_="">
    <xsd:import namespace="f8d501cd-8bf1-4430-9f2e-a54585effa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d501cd-8bf1-4430-9f2e-a54585effa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691697-CD95-4E05-AB8B-CB2599F7B85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9FD15A6-C0E1-4BFE-B21B-891C735311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d501cd-8bf1-4430-9f2e-a54585effa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0D47C1-EE61-4D09-AAAE-F88F29C6CA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SZIF prezentace - 2024</Template>
  <TotalTime>829</TotalTime>
  <Words>2895</Words>
  <Application>Microsoft Office PowerPoint</Application>
  <PresentationFormat>Vlastní</PresentationFormat>
  <Paragraphs>297</Paragraphs>
  <Slides>24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7" baseType="lpstr">
      <vt:lpstr>Arial</vt:lpstr>
      <vt:lpstr>Calibri</vt:lpstr>
      <vt:lpstr>Motiv Office</vt:lpstr>
      <vt:lpstr>Organizace producentů  Žádosti o podporu SZP 23 - 27 a Žádosti o změnu OPP </vt:lpstr>
      <vt:lpstr>Obsah</vt:lpstr>
      <vt:lpstr>1. Statistika –  přehled rozdělení OP a OPP stav k 12.6.2024</vt:lpstr>
      <vt:lpstr>2. Informace o změnách OPP</vt:lpstr>
      <vt:lpstr>2. Informace o změnách OPP</vt:lpstr>
      <vt:lpstr>2. Informace o změnách OPP</vt:lpstr>
      <vt:lpstr>3. Identifikace příjemce dotace</vt:lpstr>
      <vt:lpstr>4. Příručky – struktura obsahu</vt:lpstr>
      <vt:lpstr>5. Základní pojmy z příruček </vt:lpstr>
      <vt:lpstr>6. Časová osa podání žádostí o podporu za rok 2024</vt:lpstr>
      <vt:lpstr>7. Druhy žádostí o podporu a povinných příloh</vt:lpstr>
      <vt:lpstr>7. Druhy žádostí o podporu a povinných příloh</vt:lpstr>
      <vt:lpstr>7. Druhy žádostí o podporu a povinných příloh</vt:lpstr>
      <vt:lpstr>8. Formulář Žádosti o část podpory - I. část </vt:lpstr>
      <vt:lpstr>8. Formulář Žádosti o část podpory - II. část</vt:lpstr>
      <vt:lpstr>9. Příloha č. 5 Žádosti – I . část </vt:lpstr>
      <vt:lpstr>9. Příloha č. 5 Žádosti – II. část</vt:lpstr>
      <vt:lpstr>10. Ostatní povinné přílohy k Žádosti o část podpory – posouzení výdajů – I. část</vt:lpstr>
      <vt:lpstr>10. Ostatní povinné přílohy k Žádosti o část podpory – posouzení výdajů – II. část</vt:lpstr>
      <vt:lpstr>10. Ostatní povinné přílohy k Žádosti o část podpory – hodnota produkce za referenční období – III. část</vt:lpstr>
      <vt:lpstr>11. Žádost o zbývající část podpory – rozdíly oproti Žádosti o část podpory</vt:lpstr>
      <vt:lpstr>12. Žádost o roční podporu – rozdíly oproti Žádosti o část podpory</vt:lpstr>
      <vt:lpstr>13. Kontakty</vt:lpstr>
      <vt:lpstr>Děkujeme za pozornost  Dotazy a diskuze 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prezentace, název prezentace, název Arial CE bold, 25 bodů, řádkování 30 bodů</dc:title>
  <dc:creator>Bartáková Michaela Ing.</dc:creator>
  <cp:lastModifiedBy>Dvořáková Jana Ing.</cp:lastModifiedBy>
  <cp:revision>126</cp:revision>
  <dcterms:created xsi:type="dcterms:W3CDTF">2024-06-04T09:10:49Z</dcterms:created>
  <dcterms:modified xsi:type="dcterms:W3CDTF">2024-06-12T14:17:50Z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0x010100F91C18712EAAC9478A38E7B55C7794BB</vt:lpwstr>
  </property>
</Properties>
</file>