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4" r:id="rId2"/>
    <p:sldMasterId id="2147483710" r:id="rId3"/>
    <p:sldMasterId id="2147483698" r:id="rId4"/>
    <p:sldMasterId id="2147483672" r:id="rId5"/>
    <p:sldMasterId id="2147483723" r:id="rId6"/>
  </p:sldMasterIdLst>
  <p:notesMasterIdLst>
    <p:notesMasterId r:id="rId14"/>
  </p:notesMasterIdLst>
  <p:handoutMasterIdLst>
    <p:handoutMasterId r:id="rId15"/>
  </p:handoutMasterIdLst>
  <p:sldIdLst>
    <p:sldId id="264" r:id="rId7"/>
    <p:sldId id="328" r:id="rId8"/>
    <p:sldId id="319" r:id="rId9"/>
    <p:sldId id="320" r:id="rId10"/>
    <p:sldId id="321" r:id="rId11"/>
    <p:sldId id="329" r:id="rId12"/>
    <p:sldId id="327" r:id="rId1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31"/>
    <a:srgbClr val="E48D06"/>
    <a:srgbClr val="F36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94082" autoAdjust="0"/>
  </p:normalViewPr>
  <p:slideViewPr>
    <p:cSldViewPr>
      <p:cViewPr varScale="1">
        <p:scale>
          <a:sx n="108" d="100"/>
          <a:sy n="108" d="100"/>
        </p:scale>
        <p:origin x="1350" y="108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0F4F0-FC63-44FA-ACD2-921D3DEFF0EB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88CC5-F9BA-4CC3-9C81-FAEB943F4F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449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7513E-0773-41AB-A689-6B08D5B9C815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0D9FA-18E6-4B9F-9027-AA8F8EB4AA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94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0D9FA-18E6-4B9F-9027-AA8F8EB4AA1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8806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Obrázek lze změnit: najet na obrázek - pravé tlačítko myši – formát pozadí – výplň – soubor – vybrat soubor z </a:t>
            </a:r>
            <a:r>
              <a:rPr lang="cs-CZ" dirty="0" err="1" smtClean="0"/>
              <a:t>pc</a:t>
            </a:r>
            <a:endParaRPr lang="cs-CZ" dirty="0" smtClean="0"/>
          </a:p>
          <a:p>
            <a:r>
              <a:rPr lang="cs-CZ" dirty="0" smtClean="0"/>
              <a:t>Úpravy</a:t>
            </a:r>
            <a:r>
              <a:rPr lang="cs-CZ" baseline="0" dirty="0" smtClean="0"/>
              <a:t> obrázku: </a:t>
            </a:r>
            <a:r>
              <a:rPr lang="cs-CZ" dirty="0" smtClean="0"/>
              <a:t>najet na obrázek - pravé tlačítko myši – formát pozadí – ikona Obrázek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F6B40C-9CD8-41CE-95A2-8869751BE830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83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0" b="15290"/>
          <a:stretch/>
        </p:blipFill>
        <p:spPr>
          <a:xfrm>
            <a:off x="0" y="1540800"/>
            <a:ext cx="9144000" cy="3240000"/>
          </a:xfrm>
          <a:prstGeom prst="rect">
            <a:avLst/>
          </a:prstGeom>
        </p:spPr>
      </p:pic>
      <p:pic>
        <p:nvPicPr>
          <p:cNvPr id="10" name="Obrázek 9"/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579035"/>
            <a:ext cx="9144000" cy="72000"/>
          </a:xfrm>
          <a:prstGeom prst="rect">
            <a:avLst/>
          </a:prstGeom>
        </p:spPr>
      </p:pic>
      <p:sp>
        <p:nvSpPr>
          <p:cNvPr id="11" name="Obdélník 10"/>
          <p:cNvSpPr/>
          <p:nvPr userDrawn="1"/>
        </p:nvSpPr>
        <p:spPr>
          <a:xfrm>
            <a:off x="0" y="1322977"/>
            <a:ext cx="9144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 userDrawn="1"/>
        </p:nvSpPr>
        <p:spPr>
          <a:xfrm>
            <a:off x="0" y="908972"/>
            <a:ext cx="9144000" cy="426646"/>
          </a:xfrm>
          <a:prstGeom prst="rect">
            <a:avLst/>
          </a:prstGeom>
          <a:noFill/>
        </p:spPr>
        <p:txBody>
          <a:bodyPr wrap="square" lIns="216000" tIns="72000" rtlCol="0">
            <a:spAutoFit/>
          </a:bodyPr>
          <a:lstStyle/>
          <a:p>
            <a:pPr algn="just"/>
            <a:r>
              <a:rPr lang="cs-CZ" sz="2000" i="1" spc="8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Pomáháme českému zemědělství</a:t>
            </a:r>
            <a:endParaRPr lang="cs-CZ" sz="2000" i="1" spc="800" dirty="0">
              <a:solidFill>
                <a:srgbClr val="034A3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Skupina 2"/>
          <p:cNvGrpSpPr/>
          <p:nvPr userDrawn="1"/>
        </p:nvGrpSpPr>
        <p:grpSpPr>
          <a:xfrm>
            <a:off x="0" y="4959033"/>
            <a:ext cx="9144000" cy="1440000"/>
            <a:chOff x="0" y="4959033"/>
            <a:chExt cx="9144000" cy="1440000"/>
          </a:xfrm>
        </p:grpSpPr>
        <p:sp>
          <p:nvSpPr>
            <p:cNvPr id="13" name="Obdélník 12"/>
            <p:cNvSpPr/>
            <p:nvPr userDrawn="1"/>
          </p:nvSpPr>
          <p:spPr>
            <a:xfrm>
              <a:off x="0" y="4959033"/>
              <a:ext cx="2232000" cy="1440000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7347" r="-734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/>
            <p:cNvSpPr/>
            <p:nvPr userDrawn="1"/>
          </p:nvSpPr>
          <p:spPr>
            <a:xfrm>
              <a:off x="6912000" y="4959033"/>
              <a:ext cx="2232000" cy="1440000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8503" r="-1850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Obdélník 14"/>
            <p:cNvSpPr/>
            <p:nvPr userDrawn="1"/>
          </p:nvSpPr>
          <p:spPr>
            <a:xfrm>
              <a:off x="2304000" y="4959033"/>
              <a:ext cx="2232000" cy="1440000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9663" b="-9663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Obdélník 15"/>
            <p:cNvSpPr/>
            <p:nvPr userDrawn="1"/>
          </p:nvSpPr>
          <p:spPr>
            <a:xfrm>
              <a:off x="4608000" y="4959033"/>
              <a:ext cx="2232000" cy="1440000"/>
            </a:xfrm>
            <a:prstGeom prst="rect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8091" b="-809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7" name="Obrázek 1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802" y="184528"/>
            <a:ext cx="2592000" cy="724472"/>
          </a:xfrm>
          <a:prstGeom prst="rect">
            <a:avLst/>
          </a:prstGeom>
        </p:spPr>
      </p:pic>
      <p:sp>
        <p:nvSpPr>
          <p:cNvPr id="4" name="Zástupný symbol pro text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890651" y="1988840"/>
            <a:ext cx="6145845" cy="115212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buFontTx/>
              <a:buNone/>
              <a:defRPr sz="2800" b="1" cap="all" baseline="0">
                <a:ln w="12700"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nadpis </a:t>
            </a:r>
          </a:p>
        </p:txBody>
      </p:sp>
    </p:spTree>
    <p:extLst>
      <p:ext uri="{BB962C8B-B14F-4D97-AF65-F5344CB8AC3E}">
        <p14:creationId xmlns:p14="http://schemas.microsoft.com/office/powerpoint/2010/main" val="4814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79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31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9231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398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122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8924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991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085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324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42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100066"/>
            <a:ext cx="8640000" cy="432000"/>
          </a:xfrm>
          <a:prstGeom prst="rect">
            <a:avLst/>
          </a:prstGeom>
        </p:spPr>
        <p:txBody>
          <a:bodyPr tIns="108000">
            <a:normAutofit/>
          </a:bodyPr>
          <a:lstStyle>
            <a:lvl1pPr>
              <a:defRPr sz="1800">
                <a:solidFill>
                  <a:srgbClr val="F365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 smtClean="0"/>
              <a:t>Kliknutím vložíte nadpis.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728133"/>
            <a:ext cx="8640000" cy="55808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cs-CZ" dirty="0" smtClean="0"/>
              <a:t>Kliknutím vložíte text.</a:t>
            </a:r>
          </a:p>
          <a:p>
            <a:pPr lvl="1"/>
            <a:endParaRPr lang="en-US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252000" y="515132"/>
            <a:ext cx="8640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952" y="6489034"/>
            <a:ext cx="8640000" cy="72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7984" y="6561034"/>
            <a:ext cx="418306" cy="313009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F0BE54C0-39CA-4A1D-BCFA-E66C7211582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8826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9407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1934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A9A2A533-5379-4799-B35F-4F94F9B085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900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59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35960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346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765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9876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506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22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735335"/>
            <a:ext cx="8640000" cy="432000"/>
          </a:xfrm>
          <a:prstGeom prst="rect">
            <a:avLst/>
          </a:prstGeom>
        </p:spPr>
        <p:txBody>
          <a:bodyPr tIns="108000">
            <a:normAutofit/>
          </a:bodyPr>
          <a:lstStyle>
            <a:lvl1pPr>
              <a:defRPr sz="1800">
                <a:solidFill>
                  <a:srgbClr val="F365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dirty="0" smtClean="0"/>
              <a:t>Kliknutím vložíte nadpis.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268999"/>
            <a:ext cx="8640000" cy="504003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cs-CZ" dirty="0" smtClean="0"/>
              <a:t>Kliknutím vložíte text.</a:t>
            </a:r>
          </a:p>
          <a:p>
            <a:pPr lvl="1"/>
            <a:endParaRPr lang="en-US" dirty="0"/>
          </a:p>
        </p:txBody>
      </p:sp>
      <p:sp>
        <p:nvSpPr>
          <p:cNvPr id="8" name="Obdélník 7"/>
          <p:cNvSpPr/>
          <p:nvPr userDrawn="1"/>
        </p:nvSpPr>
        <p:spPr>
          <a:xfrm>
            <a:off x="252000" y="690868"/>
            <a:ext cx="8640000" cy="3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Obrázek 8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000" y="6489034"/>
            <a:ext cx="8640000" cy="720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68" y="230484"/>
            <a:ext cx="1711452" cy="318516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4427984" y="6584531"/>
            <a:ext cx="418306" cy="313009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000" kern="120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BE54C0-39CA-4A1D-BCFA-E66C7211582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4053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3131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5964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90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37055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465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778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74190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13238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15904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291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3669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14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054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1099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2740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846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2678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3016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16419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28231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48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0431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31733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8995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6221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4631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0246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1494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693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 userDrawn="1"/>
        </p:nvSpPr>
        <p:spPr>
          <a:xfrm>
            <a:off x="694409" y="910367"/>
            <a:ext cx="9986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500" b="1" cap="all" spc="127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6" name="TextovéPole 15"/>
          <p:cNvSpPr txBox="1"/>
          <p:nvPr userDrawn="1"/>
        </p:nvSpPr>
        <p:spPr>
          <a:xfrm>
            <a:off x="3961504" y="2495774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1350" dirty="0"/>
          </a:p>
        </p:txBody>
      </p:sp>
      <p:sp>
        <p:nvSpPr>
          <p:cNvPr id="17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173076" y="2290012"/>
            <a:ext cx="6289087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8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173076" y="2675370"/>
            <a:ext cx="6289087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173076" y="388169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173076" y="348158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1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173076" y="4299125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173076" y="3077790"/>
            <a:ext cx="6289088" cy="24099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76739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7" name="Skupina 6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9" name="Obdélník 8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0" name="Obdélník 9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24" name="TextovéPole 23"/>
          <p:cNvSpPr txBox="1"/>
          <p:nvPr userDrawn="1"/>
        </p:nvSpPr>
        <p:spPr>
          <a:xfrm>
            <a:off x="694409" y="910367"/>
            <a:ext cx="9986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1500" b="1" cap="all" spc="127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sp>
        <p:nvSpPr>
          <p:cNvPr id="25" name="Zástupný symbol pro text 8"/>
          <p:cNvSpPr>
            <a:spLocks noGrp="1"/>
          </p:cNvSpPr>
          <p:nvPr>
            <p:ph type="body" sz="quarter" idx="4294967295"/>
          </p:nvPr>
        </p:nvSpPr>
        <p:spPr>
          <a:xfrm>
            <a:off x="1173076" y="2290012"/>
            <a:ext cx="6289087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6" name="Zástupný symbol pro text 9"/>
          <p:cNvSpPr>
            <a:spLocks noGrp="1"/>
          </p:cNvSpPr>
          <p:nvPr>
            <p:ph type="body" sz="quarter" idx="4294967295"/>
          </p:nvPr>
        </p:nvSpPr>
        <p:spPr>
          <a:xfrm>
            <a:off x="1173076" y="2675370"/>
            <a:ext cx="6289087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10"/>
          <p:cNvSpPr>
            <a:spLocks noGrp="1"/>
          </p:cNvSpPr>
          <p:nvPr>
            <p:ph type="body" sz="quarter" idx="4294967295"/>
          </p:nvPr>
        </p:nvSpPr>
        <p:spPr>
          <a:xfrm>
            <a:off x="1173076" y="388169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11"/>
          <p:cNvSpPr>
            <a:spLocks noGrp="1"/>
          </p:cNvSpPr>
          <p:nvPr>
            <p:ph type="body" sz="quarter" idx="4294967295"/>
          </p:nvPr>
        </p:nvSpPr>
        <p:spPr>
          <a:xfrm>
            <a:off x="1173076" y="348158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Zástupný symbol pro text 12"/>
          <p:cNvSpPr>
            <a:spLocks noGrp="1"/>
          </p:cNvSpPr>
          <p:nvPr>
            <p:ph type="body" sz="quarter" idx="4294967295"/>
          </p:nvPr>
        </p:nvSpPr>
        <p:spPr>
          <a:xfrm>
            <a:off x="1173076" y="4299125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Zástupný symbol pro text 13"/>
          <p:cNvSpPr>
            <a:spLocks noGrp="1"/>
          </p:cNvSpPr>
          <p:nvPr>
            <p:ph type="body" sz="quarter" idx="4294967295"/>
          </p:nvPr>
        </p:nvSpPr>
        <p:spPr>
          <a:xfrm>
            <a:off x="1173076" y="3077790"/>
            <a:ext cx="6289088" cy="240990"/>
          </a:xfrm>
        </p:spPr>
        <p:txBody>
          <a:bodyPr>
            <a:normAutofit fontScale="47500" lnSpcReduction="2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8285227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09787"/>
            <a:ext cx="7886700" cy="392935"/>
          </a:xfrm>
        </p:spPr>
        <p:txBody>
          <a:bodyPr/>
          <a:lstStyle>
            <a:lvl1pPr>
              <a:defRPr sz="1500" b="1" i="0" cap="all" baseline="0">
                <a:latin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>
                <a:ea typeface="Verdana" panose="020B0604030504040204" pitchFamily="34" charset="0"/>
              </a:defRPr>
            </a:lvl2pPr>
            <a:lvl3pPr>
              <a:defRPr sz="900">
                <a:ea typeface="Verdana" panose="020B0604030504040204" pitchFamily="34" charset="0"/>
              </a:defRPr>
            </a:lvl3pPr>
            <a:lvl4pPr>
              <a:defRPr sz="900">
                <a:ea typeface="Verdana" panose="020B0604030504040204" pitchFamily="34" charset="0"/>
              </a:defRPr>
            </a:lvl4pPr>
            <a:lvl5pPr>
              <a:defRPr sz="900"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8" name="Skupina 7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0" name="Obdélník 9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1" name="Obdélník 10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2" name="Obdélník 11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9" name="Obrázek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450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71366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628651" y="909786"/>
            <a:ext cx="6221375" cy="392934"/>
          </a:xfrm>
        </p:spPr>
        <p:txBody>
          <a:bodyPr>
            <a:normAutofit/>
          </a:bodyPr>
          <a:lstStyle/>
          <a:p>
            <a:r>
              <a:rPr lang="cs-CZ" sz="1500" b="1" cap="all" smtClean="0">
                <a:latin typeface="Verdana" panose="020B0604030504040204" pitchFamily="34" charset="0"/>
              </a:rPr>
              <a:t>Kliknutím lze upravit styl.</a:t>
            </a:r>
            <a:endParaRPr lang="cs-CZ" sz="1500" b="1" cap="all" dirty="0">
              <a:latin typeface="Verdana" panose="020B0604030504040204" pitchFamily="34" charset="0"/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</a:lstStyle>
          <a:p>
            <a:pPr marL="0" indent="0">
              <a:buNone/>
            </a:pPr>
            <a:r>
              <a:rPr lang="cs-CZ" sz="750" dirty="0" smtClean="0">
                <a:latin typeface="Verdana" panose="020B0604030504040204" pitchFamily="34" charset="0"/>
              </a:rPr>
              <a:t>Kliknutím vložíte text/objekt/obrázek/graf…</a:t>
            </a:r>
            <a:endParaRPr lang="cs-CZ" sz="750" dirty="0">
              <a:latin typeface="Verdana" panose="020B0604030504040204" pitchFamily="34" charset="0"/>
            </a:endParaRPr>
          </a:p>
        </p:txBody>
      </p:sp>
      <p:sp>
        <p:nvSpPr>
          <p:cNvPr id="8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sz="750" dirty="0" smtClean="0">
                <a:latin typeface="Verdana" panose="020B0604030504040204" pitchFamily="34" charset="0"/>
              </a:rPr>
              <a:t>Kliknutím vložíte text/objekt/obrázek/graf…</a:t>
            </a:r>
          </a:p>
        </p:txBody>
      </p:sp>
      <p:grpSp>
        <p:nvGrpSpPr>
          <p:cNvPr id="9" name="Skupina 8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10" name="Skupina 9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2" name="Obdélník 11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3" name="Obdélník 12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19" name="Zástupný symbol pro text 18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421784"/>
            <a:ext cx="6221016" cy="306387"/>
          </a:xfrm>
        </p:spPr>
        <p:txBody>
          <a:bodyPr/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660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09787"/>
            <a:ext cx="6581775" cy="392935"/>
          </a:xfrm>
        </p:spPr>
        <p:txBody>
          <a:bodyPr/>
          <a:lstStyle>
            <a:lvl1pPr>
              <a:defRPr sz="1500" b="1" cap="all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661987"/>
          </a:xfrm>
        </p:spPr>
        <p:txBody>
          <a:bodyPr anchor="b"/>
          <a:lstStyle>
            <a:lvl1pPr marL="0" indent="0">
              <a:buNone/>
              <a:defRPr sz="9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4"/>
            <a:ext cx="3886200" cy="661987"/>
          </a:xfrm>
        </p:spPr>
        <p:txBody>
          <a:bodyPr anchor="b"/>
          <a:lstStyle>
            <a:lvl1pPr marL="0" indent="0">
              <a:buNone/>
              <a:defRPr sz="900" b="1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11" name="Skupina 1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13" name="Obdélník 1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4" name="Obdélník 1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5" name="Obdélník 1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6" name="Obdélník 1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7" name="Obdélník 1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18" name="Obdélník 1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6645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632347" y="2576289"/>
            <a:ext cx="1785938" cy="86281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4" name="Zástupný symbol pro text 37"/>
          <p:cNvSpPr>
            <a:spLocks noGrp="1"/>
          </p:cNvSpPr>
          <p:nvPr>
            <p:ph type="body" sz="quarter" idx="12"/>
          </p:nvPr>
        </p:nvSpPr>
        <p:spPr>
          <a:xfrm>
            <a:off x="2657476" y="3643079"/>
            <a:ext cx="3832622" cy="851668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632347" y="3620253"/>
            <a:ext cx="1785938" cy="863486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6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2657600" y="1532982"/>
            <a:ext cx="3832497" cy="862159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7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2657476" y="2576289"/>
            <a:ext cx="3832622" cy="862816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8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631031" y="1532983"/>
            <a:ext cx="1785938" cy="862159"/>
          </a:xfrm>
        </p:spPr>
        <p:txBody>
          <a:bodyPr anchor="ctr">
            <a:normAutofit/>
          </a:bodyPr>
          <a:lstStyle/>
          <a:p>
            <a:pPr marL="0" lvl="0" indent="0" algn="ctr">
              <a:buNone/>
            </a:pPr>
            <a:r>
              <a:rPr lang="cs-CZ" sz="1050" b="1" smtClean="0"/>
              <a:t>Upravte styly předlohy textu.</a:t>
            </a:r>
          </a:p>
        </p:txBody>
      </p:sp>
      <p:sp>
        <p:nvSpPr>
          <p:cNvPr id="29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632348" y="909787"/>
            <a:ext cx="6489784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5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0" name="Skupina 29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1" name="Skupina 30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3" name="Obdélník 32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4" name="Obdélník 33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2" name="Obrázek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4" name="Zástupný symbol pro obrázek 43"/>
          <p:cNvSpPr>
            <a:spLocks noGrp="1"/>
          </p:cNvSpPr>
          <p:nvPr>
            <p:ph type="pic" sz="quarter" idx="20"/>
          </p:nvPr>
        </p:nvSpPr>
        <p:spPr>
          <a:xfrm>
            <a:off x="631030" y="4725226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5" name="Zástupný symbol pro obrázek 43"/>
          <p:cNvSpPr>
            <a:spLocks noGrp="1"/>
          </p:cNvSpPr>
          <p:nvPr>
            <p:ph type="pic" sz="quarter" idx="21"/>
          </p:nvPr>
        </p:nvSpPr>
        <p:spPr>
          <a:xfrm>
            <a:off x="2657475" y="4726049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6" name="Zástupný symbol pro obrázek 43"/>
          <p:cNvSpPr>
            <a:spLocks noGrp="1"/>
          </p:cNvSpPr>
          <p:nvPr>
            <p:ph type="pic" sz="quarter" idx="22"/>
          </p:nvPr>
        </p:nvSpPr>
        <p:spPr>
          <a:xfrm>
            <a:off x="6730603" y="4725225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7" name="Zástupný symbol pro obrázek 43"/>
          <p:cNvSpPr>
            <a:spLocks noGrp="1"/>
          </p:cNvSpPr>
          <p:nvPr>
            <p:ph type="pic" sz="quarter" idx="23"/>
          </p:nvPr>
        </p:nvSpPr>
        <p:spPr>
          <a:xfrm>
            <a:off x="4704159" y="4712674"/>
            <a:ext cx="1785938" cy="1363663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763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628816" y="1949387"/>
            <a:ext cx="4700422" cy="1284534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628816" y="909787"/>
            <a:ext cx="6472072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15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628816" y="1395440"/>
            <a:ext cx="6472072" cy="240990"/>
          </a:xfrm>
        </p:spPr>
        <p:txBody>
          <a:bodyPr>
            <a:noAutofit/>
          </a:bodyPr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628815" y="4748130"/>
            <a:ext cx="4700422" cy="1285875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628815" y="3348288"/>
            <a:ext cx="4700422" cy="1287215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5464969" y="1949388"/>
            <a:ext cx="3051572" cy="4084701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813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text 5"/>
          <p:cNvSpPr>
            <a:spLocks noGrp="1"/>
          </p:cNvSpPr>
          <p:nvPr>
            <p:ph type="body" sz="quarter" idx="21"/>
          </p:nvPr>
        </p:nvSpPr>
        <p:spPr>
          <a:xfrm>
            <a:off x="3816120" y="1949303"/>
            <a:ext cx="4700422" cy="1284534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2" name="Zástupný symbol pro text 1"/>
          <p:cNvSpPr>
            <a:spLocks noGrp="1"/>
          </p:cNvSpPr>
          <p:nvPr>
            <p:ph type="body" sz="quarter" idx="16"/>
          </p:nvPr>
        </p:nvSpPr>
        <p:spPr>
          <a:xfrm>
            <a:off x="628816" y="909787"/>
            <a:ext cx="6472072" cy="392935"/>
          </a:xfrm>
        </p:spPr>
        <p:txBody>
          <a:bodyPr>
            <a:noAutofit/>
          </a:bodyPr>
          <a:lstStyle>
            <a:lvl1pPr marL="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z="1500" b="1" cap="all" smtClean="0"/>
              <a:t>Upravte styly předlohy textu.</a:t>
            </a:r>
          </a:p>
        </p:txBody>
      </p:sp>
      <p:sp>
        <p:nvSpPr>
          <p:cNvPr id="23" name="Zástupný symbol pro text 2"/>
          <p:cNvSpPr>
            <a:spLocks noGrp="1"/>
          </p:cNvSpPr>
          <p:nvPr>
            <p:ph type="body" sz="quarter" idx="17"/>
          </p:nvPr>
        </p:nvSpPr>
        <p:spPr>
          <a:xfrm>
            <a:off x="628816" y="1395440"/>
            <a:ext cx="6472072" cy="240990"/>
          </a:xfrm>
        </p:spPr>
        <p:txBody>
          <a:bodyPr>
            <a:noAutofit/>
          </a:bodyPr>
          <a:lstStyle>
            <a:lvl1pPr marL="0" indent="0">
              <a:buNone/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4" name="Zástupný symbol pro text 3"/>
          <p:cNvSpPr>
            <a:spLocks noGrp="1"/>
          </p:cNvSpPr>
          <p:nvPr>
            <p:ph type="body" sz="quarter" idx="19"/>
          </p:nvPr>
        </p:nvSpPr>
        <p:spPr>
          <a:xfrm>
            <a:off x="3816118" y="4748046"/>
            <a:ext cx="4700422" cy="1285875"/>
          </a:xfrm>
        </p:spPr>
        <p:txBody>
          <a:bodyPr>
            <a:normAutofit/>
          </a:bodyPr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5" name="Zástupný symbol pro text 4"/>
          <p:cNvSpPr>
            <a:spLocks noGrp="1"/>
          </p:cNvSpPr>
          <p:nvPr>
            <p:ph type="body" sz="quarter" idx="20"/>
          </p:nvPr>
        </p:nvSpPr>
        <p:spPr>
          <a:xfrm>
            <a:off x="3816119" y="3348204"/>
            <a:ext cx="4700422" cy="1287215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7" name="Zástupný symbol pro obrázek 36"/>
          <p:cNvSpPr>
            <a:spLocks noGrp="1"/>
          </p:cNvSpPr>
          <p:nvPr>
            <p:ph type="pic" sz="quarter" idx="22"/>
          </p:nvPr>
        </p:nvSpPr>
        <p:spPr>
          <a:xfrm>
            <a:off x="628815" y="1949304"/>
            <a:ext cx="3051572" cy="4084701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grpSp>
        <p:nvGrpSpPr>
          <p:cNvPr id="38" name="Skupina 37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9" name="Skupina 38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41" name="Obdélník 40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2" name="Obdélník 41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3" name="Obdélník 42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4" name="Obdélník 43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5" name="Obdélník 44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46" name="Obdélník 45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432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ástupný symbol pro text 35"/>
          <p:cNvSpPr>
            <a:spLocks noGrp="1"/>
          </p:cNvSpPr>
          <p:nvPr>
            <p:ph type="body" sz="quarter" idx="10"/>
          </p:nvPr>
        </p:nvSpPr>
        <p:spPr>
          <a:xfrm>
            <a:off x="632348" y="1936627"/>
            <a:ext cx="1785937" cy="2542670"/>
          </a:xfrm>
        </p:spPr>
        <p:txBody>
          <a:bodyPr anchor="t"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6" name="Zástupný symbol pro text 39"/>
          <p:cNvSpPr>
            <a:spLocks noGrp="1"/>
          </p:cNvSpPr>
          <p:nvPr>
            <p:ph type="body" sz="quarter" idx="14"/>
          </p:nvPr>
        </p:nvSpPr>
        <p:spPr>
          <a:xfrm>
            <a:off x="2733220" y="1936627"/>
            <a:ext cx="1785936" cy="2542670"/>
          </a:xfrm>
        </p:spPr>
        <p:txBody>
          <a:bodyPr anchor="t">
            <a:normAutofit/>
          </a:bodyPr>
          <a:lstStyle/>
          <a:p>
            <a:pPr marL="0" lvl="0" indent="0">
              <a:buNone/>
            </a:pPr>
            <a:r>
              <a:rPr lang="cs-CZ" sz="1050" smtClean="0"/>
              <a:t>Upravte styly předlohy textu.</a:t>
            </a:r>
          </a:p>
        </p:txBody>
      </p:sp>
      <p:sp>
        <p:nvSpPr>
          <p:cNvPr id="27" name="Zástupný symbol pro text 40"/>
          <p:cNvSpPr>
            <a:spLocks noGrp="1"/>
          </p:cNvSpPr>
          <p:nvPr>
            <p:ph type="body" sz="quarter" idx="15"/>
          </p:nvPr>
        </p:nvSpPr>
        <p:spPr>
          <a:xfrm>
            <a:off x="6912895" y="1962575"/>
            <a:ext cx="1785938" cy="251672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8" name="Zástupný symbol pro text 41"/>
          <p:cNvSpPr>
            <a:spLocks noGrp="1"/>
          </p:cNvSpPr>
          <p:nvPr>
            <p:ph type="body" sz="quarter" idx="16"/>
          </p:nvPr>
        </p:nvSpPr>
        <p:spPr>
          <a:xfrm>
            <a:off x="4834093" y="1962574"/>
            <a:ext cx="1785938" cy="2543774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29" name="Zástupný symbol pro text 43"/>
          <p:cNvSpPr>
            <a:spLocks noGrp="1"/>
          </p:cNvSpPr>
          <p:nvPr>
            <p:ph type="body" sz="quarter" idx="18"/>
          </p:nvPr>
        </p:nvSpPr>
        <p:spPr>
          <a:xfrm>
            <a:off x="632347" y="1429772"/>
            <a:ext cx="6489785" cy="259824"/>
          </a:xfrm>
        </p:spPr>
        <p:txBody>
          <a:bodyPr anchor="t">
            <a:normAutofit/>
          </a:bodyPr>
          <a:lstStyle>
            <a:lvl1pPr>
              <a:defRPr sz="900"/>
            </a:lvl1pPr>
          </a:lstStyle>
          <a:p>
            <a:pPr marL="0" lvl="0" indent="0">
              <a:buNone/>
            </a:pPr>
            <a:r>
              <a:rPr lang="cs-CZ" smtClean="0">
                <a:latin typeface="Verdana" panose="020B0604030504040204" pitchFamily="34" charset="0"/>
                <a:ea typeface="Verdana" panose="020B0604030504040204" pitchFamily="34" charset="0"/>
              </a:rPr>
              <a:t>Upravte styly předlohy textu.</a:t>
            </a:r>
          </a:p>
        </p:txBody>
      </p:sp>
      <p:sp>
        <p:nvSpPr>
          <p:cNvPr id="30" name="Zástupný symbol pro text 44"/>
          <p:cNvSpPr>
            <a:spLocks noGrp="1"/>
          </p:cNvSpPr>
          <p:nvPr>
            <p:ph type="body" sz="quarter" idx="19"/>
          </p:nvPr>
        </p:nvSpPr>
        <p:spPr>
          <a:xfrm>
            <a:off x="632348" y="909787"/>
            <a:ext cx="6489784" cy="3929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1500" b="1" cap="all" smtClean="0">
                <a:latin typeface="Verdana" panose="020B0604030504040204" pitchFamily="34" charset="0"/>
              </a:rPr>
              <a:t>Upravte styly předlohy textu.</a:t>
            </a:r>
          </a:p>
        </p:txBody>
      </p:sp>
      <p:grpSp>
        <p:nvGrpSpPr>
          <p:cNvPr id="31" name="Skupina 30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32" name="Skupina 31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34" name="Obdélník 33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6" name="Obdélník 35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7" name="Obdélník 36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8" name="Obdélník 37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9" name="Obdélník 38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33" name="Obrázek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5" name="Zástupný symbol pro obrázek 44"/>
          <p:cNvSpPr>
            <a:spLocks noGrp="1"/>
          </p:cNvSpPr>
          <p:nvPr>
            <p:ph type="pic" sz="quarter" idx="20"/>
          </p:nvPr>
        </p:nvSpPr>
        <p:spPr>
          <a:xfrm>
            <a:off x="632347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6" name="Zástupný symbol pro obrázek 44"/>
          <p:cNvSpPr>
            <a:spLocks noGrp="1"/>
          </p:cNvSpPr>
          <p:nvPr>
            <p:ph type="pic" sz="quarter" idx="21"/>
          </p:nvPr>
        </p:nvSpPr>
        <p:spPr>
          <a:xfrm>
            <a:off x="2733220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7" name="Zástupný symbol pro obrázek 44"/>
          <p:cNvSpPr>
            <a:spLocks noGrp="1"/>
          </p:cNvSpPr>
          <p:nvPr>
            <p:ph type="pic" sz="quarter" idx="22"/>
          </p:nvPr>
        </p:nvSpPr>
        <p:spPr>
          <a:xfrm>
            <a:off x="4835835" y="4716414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8" name="Zástupný symbol pro obrázek 44"/>
          <p:cNvSpPr>
            <a:spLocks noGrp="1"/>
          </p:cNvSpPr>
          <p:nvPr>
            <p:ph type="pic" sz="quarter" idx="23"/>
          </p:nvPr>
        </p:nvSpPr>
        <p:spPr>
          <a:xfrm>
            <a:off x="6912895" y="4720407"/>
            <a:ext cx="1785937" cy="1363662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298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/>
          <p:cNvGrpSpPr/>
          <p:nvPr userDrawn="1"/>
        </p:nvGrpSpPr>
        <p:grpSpPr>
          <a:xfrm>
            <a:off x="0" y="909787"/>
            <a:ext cx="9144000" cy="5784129"/>
            <a:chOff x="0" y="909786"/>
            <a:chExt cx="12192000" cy="5784129"/>
          </a:xfrm>
        </p:grpSpPr>
        <p:grpSp>
          <p:nvGrpSpPr>
            <p:cNvPr id="23" name="Skupina 22"/>
            <p:cNvGrpSpPr/>
            <p:nvPr/>
          </p:nvGrpSpPr>
          <p:grpSpPr>
            <a:xfrm>
              <a:off x="0" y="6512189"/>
              <a:ext cx="12192000" cy="181726"/>
              <a:chOff x="0" y="6512189"/>
              <a:chExt cx="12192000" cy="181726"/>
            </a:xfrm>
          </p:grpSpPr>
          <p:sp>
            <p:nvSpPr>
              <p:cNvPr id="25" name="Obdélník 24"/>
              <p:cNvSpPr/>
              <p:nvPr/>
            </p:nvSpPr>
            <p:spPr>
              <a:xfrm>
                <a:off x="0" y="6512189"/>
                <a:ext cx="2032000" cy="181726"/>
              </a:xfrm>
              <a:prstGeom prst="rect">
                <a:avLst/>
              </a:prstGeom>
              <a:solidFill>
                <a:srgbClr val="6D44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6" name="Obdélník 25"/>
              <p:cNvSpPr/>
              <p:nvPr/>
            </p:nvSpPr>
            <p:spPr>
              <a:xfrm>
                <a:off x="2032000" y="6512189"/>
                <a:ext cx="2032000" cy="181726"/>
              </a:xfrm>
              <a:prstGeom prst="rect">
                <a:avLst/>
              </a:prstGeom>
              <a:solidFill>
                <a:srgbClr val="828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7" name="Obdélník 26"/>
              <p:cNvSpPr/>
              <p:nvPr/>
            </p:nvSpPr>
            <p:spPr>
              <a:xfrm>
                <a:off x="4064000" y="6512189"/>
                <a:ext cx="2032000" cy="181726"/>
              </a:xfrm>
              <a:prstGeom prst="rect">
                <a:avLst/>
              </a:prstGeom>
              <a:solidFill>
                <a:srgbClr val="88C9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8" name="Obdélník 27"/>
              <p:cNvSpPr/>
              <p:nvPr/>
            </p:nvSpPr>
            <p:spPr>
              <a:xfrm>
                <a:off x="8128000" y="6512189"/>
                <a:ext cx="2032000" cy="180386"/>
              </a:xfrm>
              <a:prstGeom prst="rect">
                <a:avLst/>
              </a:prstGeom>
              <a:solidFill>
                <a:srgbClr val="F393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29" name="Obdélník 28"/>
              <p:cNvSpPr/>
              <p:nvPr/>
            </p:nvSpPr>
            <p:spPr>
              <a:xfrm>
                <a:off x="6096000" y="6512189"/>
                <a:ext cx="2032000" cy="180386"/>
              </a:xfrm>
              <a:prstGeom prst="rect">
                <a:avLst/>
              </a:prstGeom>
              <a:solidFill>
                <a:srgbClr val="0051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  <p:sp>
            <p:nvSpPr>
              <p:cNvPr id="30" name="Obdélník 29"/>
              <p:cNvSpPr/>
              <p:nvPr/>
            </p:nvSpPr>
            <p:spPr>
              <a:xfrm>
                <a:off x="10160000" y="6512189"/>
                <a:ext cx="2032000" cy="180386"/>
              </a:xfrm>
              <a:prstGeom prst="rect">
                <a:avLst/>
              </a:prstGeom>
              <a:solidFill>
                <a:srgbClr val="FFCD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350">
                  <a:solidFill>
                    <a:srgbClr val="F2B610"/>
                  </a:solidFill>
                </a:endParaRPr>
              </a:p>
            </p:txBody>
          </p:sp>
        </p:grpSp>
        <p:pic>
          <p:nvPicPr>
            <p:cNvPr id="24" name="Obrázek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550" y="909786"/>
              <a:ext cx="1405838" cy="392935"/>
            </a:xfrm>
            <a:prstGeom prst="rect">
              <a:avLst/>
            </a:prstGeom>
          </p:spPr>
        </p:pic>
      </p:grpSp>
      <p:sp>
        <p:nvSpPr>
          <p:cNvPr id="40" name="Zástupný symbol pro obrázek 39"/>
          <p:cNvSpPr>
            <a:spLocks noGrp="1"/>
          </p:cNvSpPr>
          <p:nvPr>
            <p:ph type="pic" sz="quarter" idx="10"/>
          </p:nvPr>
        </p:nvSpPr>
        <p:spPr>
          <a:xfrm>
            <a:off x="5164932" y="2069235"/>
            <a:ext cx="3351610" cy="4075978"/>
          </a:xfrm>
        </p:spPr>
        <p:txBody>
          <a:bodyPr>
            <a:normAutofit/>
          </a:bodyPr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2" name="Zástupný symbol pro text 41"/>
          <p:cNvSpPr>
            <a:spLocks noGrp="1"/>
          </p:cNvSpPr>
          <p:nvPr>
            <p:ph type="body" sz="quarter" idx="11" hasCustomPrompt="1"/>
          </p:nvPr>
        </p:nvSpPr>
        <p:spPr>
          <a:xfrm>
            <a:off x="2839641" y="3868738"/>
            <a:ext cx="2128838" cy="2276475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3" name="Zástupný symbol pro text 41"/>
          <p:cNvSpPr>
            <a:spLocks noGrp="1"/>
          </p:cNvSpPr>
          <p:nvPr>
            <p:ph type="body" sz="quarter" idx="12" hasCustomPrompt="1"/>
          </p:nvPr>
        </p:nvSpPr>
        <p:spPr>
          <a:xfrm>
            <a:off x="612577" y="3868738"/>
            <a:ext cx="2128838" cy="2276475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5" name="Zástupný symbol pro text 44"/>
          <p:cNvSpPr>
            <a:spLocks noGrp="1"/>
          </p:cNvSpPr>
          <p:nvPr>
            <p:ph type="body" sz="quarter" idx="13" hasCustomPrompt="1"/>
          </p:nvPr>
        </p:nvSpPr>
        <p:spPr>
          <a:xfrm>
            <a:off x="613173" y="2068513"/>
            <a:ext cx="4355306" cy="1282700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7" name="Zástupný symbol pro text 46"/>
          <p:cNvSpPr>
            <a:spLocks noGrp="1"/>
          </p:cNvSpPr>
          <p:nvPr>
            <p:ph type="body" sz="quarter" idx="14" hasCustomPrompt="1"/>
          </p:nvPr>
        </p:nvSpPr>
        <p:spPr>
          <a:xfrm>
            <a:off x="628817" y="1359360"/>
            <a:ext cx="5916215" cy="247650"/>
          </a:xfrm>
        </p:spPr>
        <p:txBody>
          <a:bodyPr/>
          <a:lstStyle>
            <a:lvl1pPr>
              <a:defRPr sz="9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  <p:sp>
        <p:nvSpPr>
          <p:cNvPr id="49" name="Zástupný symbol pro text 48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909638"/>
            <a:ext cx="6400800" cy="393700"/>
          </a:xfrm>
        </p:spPr>
        <p:txBody>
          <a:bodyPr/>
          <a:lstStyle>
            <a:lvl1pPr>
              <a:defRPr sz="135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cs-CZ" dirty="0" smtClean="0"/>
              <a:t>Kliknutím vložíte text.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1736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334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532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0BE54C0-39CA-4A1D-BCFA-E66C721158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900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20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2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9DC50-95FA-48C2-9278-3B0D5B85A3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156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7E486-F2D2-4E2E-8FBA-F5E422DEA3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6436D-9CB2-4F76-BD1D-603696250F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993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C5C3B-849C-4275-8462-48417107539F}" type="datetimeFigureOut">
              <a:rPr lang="cs-CZ" smtClean="0"/>
              <a:t>16.05.2023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ECAF4-FFBB-41DA-BD5A-F7CBCA1072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37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051720" y="1700808"/>
            <a:ext cx="7056784" cy="1152128"/>
          </a:xfrm>
        </p:spPr>
        <p:txBody>
          <a:bodyPr/>
          <a:lstStyle/>
          <a:p>
            <a:r>
              <a:rPr lang="cs-CZ" dirty="0" smtClean="0"/>
              <a:t>Setkání s potenciálními žadateli OP 23+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596336" y="63813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Květen 2023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516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KNM 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Nejčastěji prováděny kontroly po platbě – ex post.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Výběr subjektů ke KNM na základě rizikové analýzy.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V rámci přípravy na KNM by měl být k dispozici výsledek administrativní kontroly- kontroly se vzájemně doplňují, nikoliv vylučují.</a:t>
            </a:r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r>
              <a:rPr lang="cs-CZ" dirty="0" smtClean="0"/>
              <a:t>Kontrola na místě zahájena se statutárním zástupcem, realizace v sídle kontrolované osoby, členů OP a dalších souvisejících objektů nebo provozoven.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Po ukončení KNM zpracován protokol, s nímž je žadatel seznámen a je oprávněn podat námitky proti Protokolu o kontrole ve lhůtě 15 dnů.</a:t>
            </a:r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Rozhodnutí o námitkách je doručeno žadateli.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3937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</a:t>
            </a:r>
            <a:r>
              <a:rPr lang="cs-CZ" b="1" dirty="0"/>
              <a:t>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Kontroly </a:t>
            </a:r>
            <a:r>
              <a:rPr lang="cs-CZ" b="1" dirty="0"/>
              <a:t>provedené v roce </a:t>
            </a:r>
            <a:r>
              <a:rPr lang="cs-CZ" b="1" dirty="0" smtClean="0"/>
              <a:t>2021</a:t>
            </a:r>
          </a:p>
          <a:p>
            <a:endParaRPr lang="cs-CZ" b="1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b="1" dirty="0" smtClean="0"/>
          </a:p>
          <a:p>
            <a:r>
              <a:rPr lang="cs-CZ" b="1" dirty="0" smtClean="0"/>
              <a:t>Kontroly </a:t>
            </a:r>
            <a:r>
              <a:rPr lang="cs-CZ" b="1" dirty="0"/>
              <a:t>provedené v roce </a:t>
            </a:r>
            <a:r>
              <a:rPr lang="cs-CZ" b="1" dirty="0" smtClean="0"/>
              <a:t>2022</a:t>
            </a:r>
          </a:p>
          <a:p>
            <a:endParaRPr lang="cs-CZ" b="1" dirty="0"/>
          </a:p>
          <a:p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 smtClean="0"/>
              <a:t> </a:t>
            </a:r>
            <a:endParaRPr lang="cs-CZ" dirty="0"/>
          </a:p>
          <a:p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078227"/>
              </p:ext>
            </p:extLst>
          </p:nvPr>
        </p:nvGraphicFramePr>
        <p:xfrm>
          <a:off x="395536" y="1196752"/>
          <a:ext cx="8064896" cy="14073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1097409514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43588687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48817062"/>
                    </a:ext>
                  </a:extLst>
                </a:gridCol>
              </a:tblGrid>
              <a:tr h="24398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>
                          <a:effectLst/>
                        </a:rPr>
                        <a:t>Celkový </a:t>
                      </a:r>
                      <a:r>
                        <a:rPr lang="cs-CZ" sz="1400" b="1" u="none" strike="noStrike" dirty="0">
                          <a:effectLst/>
                        </a:rPr>
                        <a:t>počet KNM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effectLst/>
                        </a:rPr>
                        <a:t>Druh KNM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effectLst/>
                        </a:rPr>
                        <a:t>Počet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312924"/>
                  </a:ext>
                </a:extLst>
              </a:tr>
              <a:tr h="2870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 smtClean="0">
                          <a:effectLst/>
                        </a:rPr>
                        <a:t>9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u="none" strike="noStrike" dirty="0" smtClean="0">
                          <a:effectLst/>
                        </a:rPr>
                        <a:t>Kontrola na místě u žadatele před vyplacením podpory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 smtClean="0">
                          <a:effectLst/>
                        </a:rPr>
                        <a:t>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563530"/>
                  </a:ext>
                </a:extLst>
              </a:tr>
              <a:tr h="40028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</a:rPr>
                        <a:t>Kontrola uznatelnosti nákladů před schváleného operačního programu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545"/>
                  </a:ext>
                </a:extLst>
              </a:tr>
              <a:tr h="28701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 smtClean="0">
                          <a:effectLst/>
                        </a:rPr>
                        <a:t>Kontrola dodržování podmínek uznání</a:t>
                      </a:r>
                      <a:r>
                        <a:rPr lang="cs-CZ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(Odběr vzorků zpracovaných výrobků)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400" u="none" strike="noStrike" dirty="0" smtClean="0">
                          <a:effectLst/>
                        </a:rPr>
                        <a:t>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0723"/>
                  </a:ext>
                </a:extLst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404674"/>
            <a:ext cx="8058788" cy="249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4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SOT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Nejčastější </a:t>
            </a:r>
            <a:r>
              <a:rPr lang="cs-CZ" b="1" dirty="0"/>
              <a:t>zjištění </a:t>
            </a:r>
            <a:r>
              <a:rPr lang="cs-CZ" b="1" dirty="0" smtClean="0"/>
              <a:t>let 2021 - 2022</a:t>
            </a:r>
            <a:endParaRPr lang="cs-CZ" b="1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/>
              <a:t>Způsobilost výdajů požadovaných k proplacení</a:t>
            </a:r>
          </a:p>
          <a:p>
            <a:r>
              <a:rPr lang="cs-CZ" dirty="0"/>
              <a:t>	uplatněné výdaje nebyly věcně způsobilé,</a:t>
            </a:r>
          </a:p>
          <a:p>
            <a:r>
              <a:rPr lang="cs-CZ" dirty="0"/>
              <a:t>	uplatněné výdaje </a:t>
            </a:r>
            <a:r>
              <a:rPr lang="cs-CZ" dirty="0" smtClean="0"/>
              <a:t>v CM s vyšším korunovým ekvivalentem,</a:t>
            </a:r>
          </a:p>
          <a:p>
            <a:r>
              <a:rPr lang="cs-CZ" dirty="0" smtClean="0"/>
              <a:t>	uplatněné </a:t>
            </a:r>
            <a:r>
              <a:rPr lang="cs-CZ" dirty="0"/>
              <a:t>výdaje nesouvisely s činností organizace </a:t>
            </a:r>
            <a:r>
              <a:rPr lang="cs-CZ" dirty="0" smtClean="0"/>
              <a:t>producentů.</a:t>
            </a:r>
            <a:endParaRPr lang="cs-CZ" dirty="0"/>
          </a:p>
          <a:p>
            <a:endParaRPr lang="cs-CZ" dirty="0"/>
          </a:p>
          <a:p>
            <a:pPr marL="285750" indent="-285750">
              <a:buFontTx/>
              <a:buChar char="-"/>
            </a:pPr>
            <a:r>
              <a:rPr lang="cs-CZ" dirty="0"/>
              <a:t>Složení organizace </a:t>
            </a:r>
            <a:r>
              <a:rPr lang="cs-CZ" dirty="0" smtClean="0"/>
              <a:t>producentů</a:t>
            </a:r>
          </a:p>
          <a:p>
            <a:r>
              <a:rPr lang="cs-CZ" dirty="0" smtClean="0"/>
              <a:t>	ověření </a:t>
            </a:r>
            <a:r>
              <a:rPr lang="cs-CZ" dirty="0"/>
              <a:t>aktuálnosti členské </a:t>
            </a:r>
            <a:r>
              <a:rPr lang="cs-CZ" dirty="0" smtClean="0"/>
              <a:t>základny,</a:t>
            </a:r>
            <a:endParaRPr lang="cs-CZ" dirty="0"/>
          </a:p>
          <a:p>
            <a:r>
              <a:rPr lang="cs-CZ" dirty="0"/>
              <a:t>	uměle, účelově vytvoření členové organizace </a:t>
            </a:r>
            <a:r>
              <a:rPr lang="cs-CZ" dirty="0" smtClean="0"/>
              <a:t>producentů.</a:t>
            </a:r>
          </a:p>
          <a:p>
            <a:endParaRPr lang="cs-CZ" dirty="0"/>
          </a:p>
          <a:p>
            <a:r>
              <a:rPr lang="cs-CZ" dirty="0" smtClean="0"/>
              <a:t>-   Uvádění </a:t>
            </a:r>
            <a:r>
              <a:rPr lang="cs-CZ" dirty="0"/>
              <a:t>produkce na trh</a:t>
            </a:r>
          </a:p>
          <a:p>
            <a:r>
              <a:rPr lang="cs-CZ" dirty="0"/>
              <a:t>	uvádění mimo organizaci </a:t>
            </a:r>
            <a:r>
              <a:rPr lang="cs-CZ" dirty="0" smtClean="0"/>
              <a:t>producentů</a:t>
            </a:r>
          </a:p>
          <a:p>
            <a:r>
              <a:rPr lang="cs-CZ" dirty="0"/>
              <a:t>	</a:t>
            </a:r>
            <a:r>
              <a:rPr lang="cs-CZ" dirty="0" smtClean="0"/>
              <a:t>produkce 1 člena  dominantní vůči ostatním členům (nad 80 %),</a:t>
            </a:r>
          </a:p>
          <a:p>
            <a:r>
              <a:rPr lang="cs-CZ" dirty="0" smtClean="0"/>
              <a:t>	prodej </a:t>
            </a:r>
            <a:r>
              <a:rPr lang="cs-CZ" dirty="0"/>
              <a:t>ze dvora – přímý prodej nad 10 %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8902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KNM </a:t>
            </a:r>
            <a:r>
              <a:rPr lang="cs-CZ" b="1" dirty="0"/>
              <a:t>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Plánované změny v roce 2024</a:t>
            </a:r>
          </a:p>
          <a:p>
            <a:endParaRPr lang="cs-CZ" b="1" dirty="0" smtClean="0"/>
          </a:p>
          <a:p>
            <a:pPr algn="just"/>
            <a:r>
              <a:rPr lang="cs-CZ" b="1" dirty="0" smtClean="0"/>
              <a:t>Snížení míry KNM u kontrol žádostí o platbu </a:t>
            </a:r>
          </a:p>
          <a:p>
            <a:pPr algn="just"/>
            <a:r>
              <a:rPr lang="cs-CZ" dirty="0" smtClean="0"/>
              <a:t>	- KNM již nejsou prováděny v rámci každé žádosti o platbu. 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- Zaměřeny na roční/ zbývající platby, v odůvodněných (nezbytných) případech budou prováděny kontroly pololetní platby.</a:t>
            </a:r>
          </a:p>
          <a:p>
            <a:pPr algn="just"/>
            <a:endParaRPr lang="cs-CZ" sz="1400" b="1" dirty="0" smtClean="0"/>
          </a:p>
          <a:p>
            <a:pPr algn="just"/>
            <a:r>
              <a:rPr lang="cs-CZ" sz="1400" b="1" dirty="0" smtClean="0"/>
              <a:t>Zacílení KNM na nové podmínky (</a:t>
            </a:r>
            <a:r>
              <a:rPr lang="cs-CZ" sz="1400" b="1" dirty="0"/>
              <a:t>dle NV č. 82/2023 Sb</a:t>
            </a:r>
            <a:r>
              <a:rPr lang="cs-CZ" sz="1400" b="1" dirty="0" smtClean="0"/>
              <a:t>.)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investice do zavlažování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 odborné vedení nebo školení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 rámci opatření k přecházení krizím a řízení rizik</a:t>
            </a:r>
          </a:p>
          <a:p>
            <a:pPr marL="742950" lvl="1" indent="-285750" algn="just">
              <a:buFontTx/>
              <a:buChar char="-"/>
            </a:pPr>
            <a:r>
              <a:rPr lang="cs-CZ" sz="1600" dirty="0" smtClean="0">
                <a:solidFill>
                  <a:srgbClr val="034A3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 zachování podpory na investice</a:t>
            </a:r>
          </a:p>
          <a:p>
            <a:endParaRPr lang="cs-CZ" b="1" dirty="0" smtClean="0"/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881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KNM SOT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1" dirty="0"/>
              <a:t>Zaměření KNM na oblasti</a:t>
            </a:r>
            <a:r>
              <a:rPr lang="cs-CZ" sz="1800" b="1" dirty="0" smtClean="0"/>
              <a:t>:</a:t>
            </a:r>
          </a:p>
          <a:p>
            <a:endParaRPr lang="cs-CZ" sz="1800" b="1" dirty="0"/>
          </a:p>
          <a:p>
            <a:r>
              <a:rPr lang="cs-CZ" dirty="0"/>
              <a:t>	- způsobilost výdajů z pohledu dodržení principu 3E,</a:t>
            </a:r>
          </a:p>
          <a:p>
            <a:r>
              <a:rPr lang="cs-CZ" dirty="0"/>
              <a:t>	- uvádění produkce na trh 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(</a:t>
            </a:r>
            <a:r>
              <a:rPr lang="cs-CZ" dirty="0"/>
              <a:t>nově podíl produkce 1 člena na celkové produkci OP  - nižší než 90 %),</a:t>
            </a:r>
          </a:p>
          <a:p>
            <a:r>
              <a:rPr lang="cs-CZ" dirty="0"/>
              <a:t>	- členové OP = skuteční producenti,</a:t>
            </a:r>
          </a:p>
          <a:p>
            <a:r>
              <a:rPr lang="cs-CZ" dirty="0"/>
              <a:t>	- propagační, reklamní akce,</a:t>
            </a:r>
          </a:p>
          <a:p>
            <a:r>
              <a:rPr lang="cs-CZ" dirty="0"/>
              <a:t>	- pojištění,</a:t>
            </a:r>
          </a:p>
          <a:p>
            <a:r>
              <a:rPr lang="cs-CZ" dirty="0"/>
              <a:t>	- externí činnosti,</a:t>
            </a:r>
          </a:p>
          <a:p>
            <a:r>
              <a:rPr lang="cs-CZ" dirty="0"/>
              <a:t>	</a:t>
            </a:r>
            <a:r>
              <a:rPr lang="cs-CZ" b="1" dirty="0"/>
              <a:t>- oznamovací povinnost </a:t>
            </a:r>
            <a:r>
              <a:rPr lang="cs-CZ" dirty="0"/>
              <a:t>(do 15 dnů od jejich vzniku)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54C0-39CA-4A1D-BCFA-E66C72115827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203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0" y="4626296"/>
            <a:ext cx="9144000" cy="954405"/>
            <a:chOff x="0" y="5349244"/>
            <a:chExt cx="12192000" cy="1272540"/>
          </a:xfrm>
        </p:grpSpPr>
        <p:sp>
          <p:nvSpPr>
            <p:cNvPr id="7" name="Obdélník 6"/>
            <p:cNvSpPr/>
            <p:nvPr/>
          </p:nvSpPr>
          <p:spPr>
            <a:xfrm>
              <a:off x="0" y="5349244"/>
              <a:ext cx="12192000" cy="1272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cs-CZ" sz="135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4080219" y="5785459"/>
              <a:ext cx="4031563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685800"/>
              <a:r>
                <a:rPr lang="cs-CZ" sz="1500" b="1" cap="all" spc="127" dirty="0">
                  <a:solidFill>
                    <a:srgbClr val="004228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děkuji Za pozornost</a:t>
              </a:r>
            </a:p>
          </p:txBody>
        </p:sp>
        <p:sp>
          <p:nvSpPr>
            <p:cNvPr id="2" name="TextovéPole 1"/>
            <p:cNvSpPr txBox="1"/>
            <p:nvPr/>
          </p:nvSpPr>
          <p:spPr>
            <a:xfrm>
              <a:off x="9123760" y="5554627"/>
              <a:ext cx="2470259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800"/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Státní zemědělský intervenční fond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Ve Smečkách 33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Praha 1 – 110 00</a:t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/>
              </a:r>
              <a:b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cs-CZ" sz="75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info</a:t>
              </a:r>
              <a:r>
                <a:rPr lang="cs-CZ" sz="750" spc="53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@szif.cz</a:t>
              </a:r>
              <a:endParaRPr lang="cs-CZ" sz="75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946" y="5792634"/>
              <a:ext cx="1405838" cy="39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51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BA5AAA20-B2B3-4740-889F-4F7F3F886D46}"/>
    </a:ext>
  </a:extLst>
</a:theme>
</file>

<file path=ppt/theme/theme2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FCA5E0E9-EFA0-4571-92EC-131AE583D346}"/>
    </a:ext>
  </a:extLst>
</a:theme>
</file>

<file path=ppt/theme/theme3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0B8C4D4F-C228-455A-8C10-48A0792F755C}"/>
    </a:ext>
  </a:extLst>
</a:theme>
</file>

<file path=ppt/theme/theme4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38C8FB5C-01BD-4895-B922-0C806CF28F4D}"/>
    </a:ext>
  </a:extLst>
</a:theme>
</file>

<file path=ppt/theme/theme5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_szif_sablona_2019_ [jen pro čtení]" id="{DB1B861A-3529-40E2-88EF-8FB40A4A5E21}" vid="{E0AABC2C-A797-477C-9DA5-31DB93A9A6D0}"/>
    </a:ext>
  </a:extLst>
</a:theme>
</file>

<file path=ppt/theme/theme6.xml><?xml version="1.0" encoding="utf-8"?>
<a:theme xmlns:a="http://schemas.openxmlformats.org/drawingml/2006/main" name="1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IF prezentace šablona 2021" id="{2DE5CE67-D1E9-4416-A124-9CB3922A2598}" vid="{6BA11A50-D725-414B-AAB4-C334BA639DCF}"/>
    </a:ext>
  </a:extLst>
</a:theme>
</file>

<file path=ppt/theme/theme7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Změna v nastavení provádění opatření OP OZ</Template>
  <TotalTime>4189</TotalTime>
  <Words>469</Words>
  <Application>Microsoft Office PowerPoint</Application>
  <PresentationFormat>Předvádění na obrazovce (4:3)</PresentationFormat>
  <Paragraphs>98</Paragraphs>
  <Slides>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6</vt:i4>
      </vt:variant>
      <vt:variant>
        <vt:lpstr>Nadpisy snímků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Motiv Office</vt:lpstr>
      <vt:lpstr>1_Vlastní návrh</vt:lpstr>
      <vt:lpstr>3_Vlastní návrh</vt:lpstr>
      <vt:lpstr>2_Vlastní návrh</vt:lpstr>
      <vt:lpstr>Vlastní návrh</vt:lpstr>
      <vt:lpstr>1_Motiv Office</vt:lpstr>
      <vt:lpstr>Prezentace aplikace PowerPoint</vt:lpstr>
      <vt:lpstr>KNM SOT</vt:lpstr>
      <vt:lpstr>KNM SOT</vt:lpstr>
      <vt:lpstr>KNM SOT</vt:lpstr>
      <vt:lpstr>KNM SOT</vt:lpstr>
      <vt:lpstr>KNM SOT</vt:lpstr>
      <vt:lpstr>Prezentace aplikace PowerPoint</vt:lpstr>
    </vt:vector>
  </TitlesOfParts>
  <Company>SZIF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Havelka Josef Ing.</dc:creator>
  <cp:lastModifiedBy>Rebcová Kateřina Ing.</cp:lastModifiedBy>
  <cp:revision>375</cp:revision>
  <cp:lastPrinted>2023-05-15T07:15:51Z</cp:lastPrinted>
  <dcterms:created xsi:type="dcterms:W3CDTF">2020-01-07T14:11:51Z</dcterms:created>
  <dcterms:modified xsi:type="dcterms:W3CDTF">2023-05-16T07:49:31Z</dcterms:modified>
</cp:coreProperties>
</file>