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87" r:id="rId2"/>
    <p:sldId id="291" r:id="rId3"/>
    <p:sldId id="282" r:id="rId4"/>
    <p:sldId id="296" r:id="rId5"/>
    <p:sldId id="297" r:id="rId6"/>
    <p:sldId id="293" r:id="rId7"/>
    <p:sldId id="294" r:id="rId8"/>
    <p:sldId id="295" r:id="rId9"/>
    <p:sldId id="298" r:id="rId10"/>
    <p:sldId id="306" r:id="rId11"/>
    <p:sldId id="307" r:id="rId12"/>
    <p:sldId id="308" r:id="rId13"/>
    <p:sldId id="309" r:id="rId14"/>
    <p:sldId id="310" r:id="rId15"/>
    <p:sldId id="301" r:id="rId16"/>
    <p:sldId id="302" r:id="rId17"/>
    <p:sldId id="303" r:id="rId18"/>
    <p:sldId id="304" r:id="rId19"/>
    <p:sldId id="305" r:id="rId20"/>
    <p:sldId id="261" r:id="rId21"/>
  </p:sldIdLst>
  <p:sldSz cx="12192000" cy="6858000"/>
  <p:notesSz cx="9928225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stalová Lucie MgA." initials="VLM" lastIdx="1" clrIdx="0">
    <p:extLst>
      <p:ext uri="{19B8F6BF-5375-455C-9EA6-DF929625EA0E}">
        <p15:presenceInfo xmlns:p15="http://schemas.microsoft.com/office/powerpoint/2012/main" userId="S-1-5-21-1801674531-2146709945-725345543-562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A31"/>
    <a:srgbClr val="F36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51" autoAdjust="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21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CE8A7-C9D7-49A1-998D-DE8800E81080}" type="datetimeFigureOut">
              <a:rPr lang="cs-CZ" smtClean="0"/>
              <a:t>16.05.2023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FE32C-3AEC-4737-9FC6-0CE89EAC2D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916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AF869-8AAA-4914-9F34-A112E7DDA88C}" type="datetimeFigureOut">
              <a:rPr lang="cs-CZ" smtClean="0"/>
              <a:t>16.05.2023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6B40C-9CD8-41CE-95A2-8869751BE83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81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 případě dvouřádkového nadpisu</a:t>
            </a:r>
            <a:r>
              <a:rPr lang="cs-CZ" baseline="0" dirty="0" smtClean="0"/>
              <a:t> je potřeba „NADPIS“ i „JMÉNO A PŘÍJMENÍ“ vycentrovat na střed!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6B40C-9CD8-41CE-95A2-8869751BE83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4959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Obrázky lze změnit: najet na obrázek - pravé tlačítko myši – vyjmout – kliknout na ikonu obrázku – vybrat soubor z </a:t>
            </a:r>
            <a:r>
              <a:rPr lang="cs-CZ" dirty="0" err="1" smtClean="0"/>
              <a:t>pc</a:t>
            </a:r>
            <a:endParaRPr lang="cs-CZ" dirty="0" smtClean="0"/>
          </a:p>
          <a:p>
            <a:r>
              <a:rPr lang="cs-CZ" dirty="0" smtClean="0"/>
              <a:t>Úpravy</a:t>
            </a:r>
            <a:r>
              <a:rPr lang="cs-CZ" baseline="0" dirty="0" smtClean="0"/>
              <a:t> obrázku: </a:t>
            </a:r>
            <a:r>
              <a:rPr lang="cs-CZ" dirty="0" smtClean="0"/>
              <a:t>najet na obrázek - pravé tlačítko myši – formát obrázku – ikona Obrázek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6B40C-9CD8-41CE-95A2-8869751BE83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056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Obrázek lze změnit: najet na obrázek - pravé tlačítko myši – formát pozadí – výplň – soubor – vybrat soubor z </a:t>
            </a:r>
            <a:r>
              <a:rPr lang="cs-CZ" dirty="0" err="1" smtClean="0"/>
              <a:t>pc</a:t>
            </a:r>
            <a:endParaRPr lang="cs-CZ" dirty="0" smtClean="0"/>
          </a:p>
          <a:p>
            <a:r>
              <a:rPr lang="cs-CZ" dirty="0" smtClean="0"/>
              <a:t>Úpravy</a:t>
            </a:r>
            <a:r>
              <a:rPr lang="cs-CZ" baseline="0" dirty="0" smtClean="0"/>
              <a:t> obrázku: </a:t>
            </a:r>
            <a:r>
              <a:rPr lang="cs-CZ" dirty="0" smtClean="0"/>
              <a:t>najet na obrázek - pravé tlačítko myši – formát pozadí – ikona Obrázek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6B40C-9CD8-41CE-95A2-8869751BE830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6963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188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ástupný symbol pro text 35"/>
          <p:cNvSpPr>
            <a:spLocks noGrp="1"/>
          </p:cNvSpPr>
          <p:nvPr>
            <p:ph type="body" sz="quarter" idx="10"/>
          </p:nvPr>
        </p:nvSpPr>
        <p:spPr>
          <a:xfrm>
            <a:off x="843130" y="1936627"/>
            <a:ext cx="2381249" cy="2542670"/>
          </a:xfrm>
        </p:spPr>
        <p:txBody>
          <a:bodyPr anchor="t">
            <a:normAutofit/>
          </a:bodyPr>
          <a:lstStyle>
            <a:lvl1pPr>
              <a:defRPr sz="12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6" name="Zástupný symbol pro text 39"/>
          <p:cNvSpPr>
            <a:spLocks noGrp="1"/>
          </p:cNvSpPr>
          <p:nvPr>
            <p:ph type="body" sz="quarter" idx="14"/>
          </p:nvPr>
        </p:nvSpPr>
        <p:spPr>
          <a:xfrm>
            <a:off x="3644294" y="1936627"/>
            <a:ext cx="2381248" cy="2542670"/>
          </a:xfrm>
        </p:spPr>
        <p:txBody>
          <a:bodyPr anchor="t">
            <a:normAutofit/>
          </a:bodyPr>
          <a:lstStyle/>
          <a:p>
            <a:pPr marL="0" lvl="0" indent="0">
              <a:buNone/>
            </a:pPr>
            <a:r>
              <a:rPr lang="cs-CZ" sz="1400" smtClean="0"/>
              <a:t>Upravte styly předlohy textu.</a:t>
            </a:r>
          </a:p>
        </p:txBody>
      </p:sp>
      <p:sp>
        <p:nvSpPr>
          <p:cNvPr id="27" name="Zástupný symbol pro text 40"/>
          <p:cNvSpPr>
            <a:spLocks noGrp="1"/>
          </p:cNvSpPr>
          <p:nvPr>
            <p:ph type="body" sz="quarter" idx="15"/>
          </p:nvPr>
        </p:nvSpPr>
        <p:spPr>
          <a:xfrm>
            <a:off x="9217193" y="1962574"/>
            <a:ext cx="2381250" cy="251672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8" name="Zástupný symbol pro text 41"/>
          <p:cNvSpPr>
            <a:spLocks noGrp="1"/>
          </p:cNvSpPr>
          <p:nvPr>
            <p:ph type="body" sz="quarter" idx="16"/>
          </p:nvPr>
        </p:nvSpPr>
        <p:spPr>
          <a:xfrm>
            <a:off x="6445457" y="1962574"/>
            <a:ext cx="2381251" cy="254377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9" name="Zástupný symbol pro text 43"/>
          <p:cNvSpPr>
            <a:spLocks noGrp="1"/>
          </p:cNvSpPr>
          <p:nvPr>
            <p:ph type="body" sz="quarter" idx="18"/>
          </p:nvPr>
        </p:nvSpPr>
        <p:spPr>
          <a:xfrm>
            <a:off x="843129" y="1429772"/>
            <a:ext cx="8653046" cy="259824"/>
          </a:xfrm>
        </p:spPr>
        <p:txBody>
          <a:bodyPr anchor="t">
            <a:normAutofit/>
          </a:bodyPr>
          <a:lstStyle>
            <a:lvl1pPr>
              <a:defRPr sz="12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30" name="Zástupný symbol pro text 44"/>
          <p:cNvSpPr>
            <a:spLocks noGrp="1"/>
          </p:cNvSpPr>
          <p:nvPr>
            <p:ph type="body" sz="quarter" idx="19"/>
          </p:nvPr>
        </p:nvSpPr>
        <p:spPr>
          <a:xfrm>
            <a:off x="843130" y="909786"/>
            <a:ext cx="8653045" cy="39293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000" b="1" cap="all" smtClean="0">
                <a:latin typeface="Verdana" panose="020B0604030504040204" pitchFamily="34" charset="0"/>
              </a:rPr>
              <a:t>Upravte styly předlohy textu.</a:t>
            </a:r>
          </a:p>
        </p:txBody>
      </p:sp>
      <p:grpSp>
        <p:nvGrpSpPr>
          <p:cNvPr id="31" name="Skupina 30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32" name="Skupina 31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34" name="Obdélník 33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5" name="Obdélník 34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6" name="Obdélník 35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7" name="Obdélník 36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8" name="Obdélník 37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9" name="Obdélník 38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33" name="Obrázek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5" name="Zástupný symbol pro obrázek 44"/>
          <p:cNvSpPr>
            <a:spLocks noGrp="1"/>
          </p:cNvSpPr>
          <p:nvPr>
            <p:ph type="pic" sz="quarter" idx="20"/>
          </p:nvPr>
        </p:nvSpPr>
        <p:spPr>
          <a:xfrm>
            <a:off x="843129" y="4720407"/>
            <a:ext cx="2381249" cy="1363662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6" name="Zástupný symbol pro obrázek 44"/>
          <p:cNvSpPr>
            <a:spLocks noGrp="1"/>
          </p:cNvSpPr>
          <p:nvPr>
            <p:ph type="pic" sz="quarter" idx="21"/>
          </p:nvPr>
        </p:nvSpPr>
        <p:spPr>
          <a:xfrm>
            <a:off x="3644293" y="4720407"/>
            <a:ext cx="2381249" cy="1363662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7" name="Zástupný symbol pro obrázek 44"/>
          <p:cNvSpPr>
            <a:spLocks noGrp="1"/>
          </p:cNvSpPr>
          <p:nvPr>
            <p:ph type="pic" sz="quarter" idx="22"/>
          </p:nvPr>
        </p:nvSpPr>
        <p:spPr>
          <a:xfrm>
            <a:off x="6447779" y="4716414"/>
            <a:ext cx="2381249" cy="1363662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8" name="Zástupný symbol pro obrázek 44"/>
          <p:cNvSpPr>
            <a:spLocks noGrp="1"/>
          </p:cNvSpPr>
          <p:nvPr>
            <p:ph type="pic" sz="quarter" idx="23"/>
          </p:nvPr>
        </p:nvSpPr>
        <p:spPr>
          <a:xfrm>
            <a:off x="9217193" y="4720407"/>
            <a:ext cx="2381249" cy="1363662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925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Skupina 21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23" name="Skupina 22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25" name="Obdélník 24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26" name="Obdélník 25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27" name="Obdélník 26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28" name="Obdélník 27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29" name="Obdélník 28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0" name="Obdélník 29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24" name="Obrázek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0" name="Zástupný symbol pro obrázek 39"/>
          <p:cNvSpPr>
            <a:spLocks noGrp="1"/>
          </p:cNvSpPr>
          <p:nvPr>
            <p:ph type="pic" sz="quarter" idx="10"/>
          </p:nvPr>
        </p:nvSpPr>
        <p:spPr>
          <a:xfrm>
            <a:off x="6886575" y="2069235"/>
            <a:ext cx="4468813" cy="4075978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2" name="Zástupný symbol pro text 41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8" y="3868737"/>
            <a:ext cx="2838450" cy="2276475"/>
          </a:xfrm>
        </p:spPr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3" name="Zástupný symbol pro text 41"/>
          <p:cNvSpPr>
            <a:spLocks noGrp="1"/>
          </p:cNvSpPr>
          <p:nvPr>
            <p:ph type="body" sz="quarter" idx="12" hasCustomPrompt="1"/>
          </p:nvPr>
        </p:nvSpPr>
        <p:spPr>
          <a:xfrm>
            <a:off x="816770" y="3868737"/>
            <a:ext cx="2838450" cy="2276475"/>
          </a:xfrm>
        </p:spPr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5" name="Zástupný symbol pro text 44"/>
          <p:cNvSpPr>
            <a:spLocks noGrp="1"/>
          </p:cNvSpPr>
          <p:nvPr>
            <p:ph type="body" sz="quarter" idx="13" hasCustomPrompt="1"/>
          </p:nvPr>
        </p:nvSpPr>
        <p:spPr>
          <a:xfrm>
            <a:off x="817563" y="2068513"/>
            <a:ext cx="5807075" cy="1282700"/>
          </a:xfrm>
        </p:spPr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7" name="Zástupný symbol pro text 46"/>
          <p:cNvSpPr>
            <a:spLocks noGrp="1"/>
          </p:cNvSpPr>
          <p:nvPr>
            <p:ph type="body" sz="quarter" idx="14" hasCustomPrompt="1"/>
          </p:nvPr>
        </p:nvSpPr>
        <p:spPr>
          <a:xfrm>
            <a:off x="838422" y="1359360"/>
            <a:ext cx="7888287" cy="247650"/>
          </a:xfrm>
        </p:spPr>
        <p:txBody>
          <a:bodyPr/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9" name="Zástupný symbol pro text 48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909638"/>
            <a:ext cx="8534400" cy="393700"/>
          </a:xfrm>
        </p:spPr>
        <p:txBody>
          <a:bodyPr/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4150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 userDrawn="1"/>
        </p:nvSpPr>
        <p:spPr>
          <a:xfrm>
            <a:off x="925879" y="910366"/>
            <a:ext cx="133154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20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OBSAH</a:t>
            </a:r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8" name="Skupina 7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9" name="Obrázek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16" name="TextovéPole 15"/>
          <p:cNvSpPr txBox="1"/>
          <p:nvPr userDrawn="1"/>
        </p:nvSpPr>
        <p:spPr>
          <a:xfrm>
            <a:off x="5282005" y="24957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17" name="Zástupný symbol pro text 8"/>
          <p:cNvSpPr>
            <a:spLocks noGrp="1"/>
          </p:cNvSpPr>
          <p:nvPr>
            <p:ph type="body" sz="quarter" idx="4294967295"/>
          </p:nvPr>
        </p:nvSpPr>
        <p:spPr>
          <a:xfrm>
            <a:off x="1564101" y="2290012"/>
            <a:ext cx="8385449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8" name="Zástupný symbol pro text 9"/>
          <p:cNvSpPr>
            <a:spLocks noGrp="1"/>
          </p:cNvSpPr>
          <p:nvPr>
            <p:ph type="body" sz="quarter" idx="4294967295"/>
          </p:nvPr>
        </p:nvSpPr>
        <p:spPr>
          <a:xfrm>
            <a:off x="1564101" y="2675370"/>
            <a:ext cx="8385449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Zástupný symbol pro text 10"/>
          <p:cNvSpPr>
            <a:spLocks noGrp="1"/>
          </p:cNvSpPr>
          <p:nvPr>
            <p:ph type="body" sz="quarter" idx="4294967295"/>
          </p:nvPr>
        </p:nvSpPr>
        <p:spPr>
          <a:xfrm>
            <a:off x="1564101" y="3881690"/>
            <a:ext cx="8385450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Zástupný symbol pro text 11"/>
          <p:cNvSpPr>
            <a:spLocks noGrp="1"/>
          </p:cNvSpPr>
          <p:nvPr>
            <p:ph type="body" sz="quarter" idx="4294967295"/>
          </p:nvPr>
        </p:nvSpPr>
        <p:spPr>
          <a:xfrm>
            <a:off x="1564101" y="3481580"/>
            <a:ext cx="8385450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1" name="Zástupný symbol pro text 12"/>
          <p:cNvSpPr>
            <a:spLocks noGrp="1"/>
          </p:cNvSpPr>
          <p:nvPr>
            <p:ph type="body" sz="quarter" idx="4294967295"/>
          </p:nvPr>
        </p:nvSpPr>
        <p:spPr>
          <a:xfrm>
            <a:off x="1564101" y="4299125"/>
            <a:ext cx="8385450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3"/>
          <p:cNvSpPr>
            <a:spLocks noGrp="1"/>
          </p:cNvSpPr>
          <p:nvPr>
            <p:ph type="body" sz="quarter" idx="4294967295"/>
          </p:nvPr>
        </p:nvSpPr>
        <p:spPr>
          <a:xfrm>
            <a:off x="1564101" y="3077790"/>
            <a:ext cx="8385450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18914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7" name="Skupina 6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9" name="Obdélník 8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0" name="Obdélník 9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8" name="Obrázek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24" name="TextovéPole 23"/>
          <p:cNvSpPr txBox="1"/>
          <p:nvPr userDrawn="1"/>
        </p:nvSpPr>
        <p:spPr>
          <a:xfrm>
            <a:off x="925879" y="910366"/>
            <a:ext cx="133154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20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OBSAH</a:t>
            </a:r>
          </a:p>
        </p:txBody>
      </p:sp>
      <p:sp>
        <p:nvSpPr>
          <p:cNvPr id="25" name="Zástupný symbol pro text 8"/>
          <p:cNvSpPr>
            <a:spLocks noGrp="1"/>
          </p:cNvSpPr>
          <p:nvPr>
            <p:ph type="body" sz="quarter" idx="4294967295"/>
          </p:nvPr>
        </p:nvSpPr>
        <p:spPr>
          <a:xfrm>
            <a:off x="1564101" y="2290012"/>
            <a:ext cx="8385449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6" name="Zástupný symbol pro text 9"/>
          <p:cNvSpPr>
            <a:spLocks noGrp="1"/>
          </p:cNvSpPr>
          <p:nvPr>
            <p:ph type="body" sz="quarter" idx="4294967295"/>
          </p:nvPr>
        </p:nvSpPr>
        <p:spPr>
          <a:xfrm>
            <a:off x="1564101" y="2675370"/>
            <a:ext cx="8385449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7" name="Zástupný symbol pro text 10"/>
          <p:cNvSpPr>
            <a:spLocks noGrp="1"/>
          </p:cNvSpPr>
          <p:nvPr>
            <p:ph type="body" sz="quarter" idx="4294967295"/>
          </p:nvPr>
        </p:nvSpPr>
        <p:spPr>
          <a:xfrm>
            <a:off x="1564101" y="3881690"/>
            <a:ext cx="8385450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8" name="Zástupný symbol pro text 11"/>
          <p:cNvSpPr>
            <a:spLocks noGrp="1"/>
          </p:cNvSpPr>
          <p:nvPr>
            <p:ph type="body" sz="quarter" idx="4294967295"/>
          </p:nvPr>
        </p:nvSpPr>
        <p:spPr>
          <a:xfrm>
            <a:off x="1564101" y="3481580"/>
            <a:ext cx="8385450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Zástupný symbol pro text 12"/>
          <p:cNvSpPr>
            <a:spLocks noGrp="1"/>
          </p:cNvSpPr>
          <p:nvPr>
            <p:ph type="body" sz="quarter" idx="4294967295"/>
          </p:nvPr>
        </p:nvSpPr>
        <p:spPr>
          <a:xfrm>
            <a:off x="1564101" y="4299125"/>
            <a:ext cx="8385450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Zástupný symbol pro text 13"/>
          <p:cNvSpPr>
            <a:spLocks noGrp="1"/>
          </p:cNvSpPr>
          <p:nvPr>
            <p:ph type="body" sz="quarter" idx="4294967295"/>
          </p:nvPr>
        </p:nvSpPr>
        <p:spPr>
          <a:xfrm>
            <a:off x="1564101" y="3077790"/>
            <a:ext cx="8385450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778681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09786"/>
            <a:ext cx="10515600" cy="392935"/>
          </a:xfrm>
        </p:spPr>
        <p:txBody>
          <a:bodyPr/>
          <a:lstStyle>
            <a:lvl1pPr>
              <a:defRPr sz="2000" b="1" i="0" cap="all" baseline="0">
                <a:latin typeface="Verdana" panose="020B060403050404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200">
                <a:ea typeface="Verdana" panose="020B0604030504040204" pitchFamily="34" charset="0"/>
              </a:defRPr>
            </a:lvl2pPr>
            <a:lvl3pPr>
              <a:defRPr sz="1200">
                <a:ea typeface="Verdana" panose="020B0604030504040204" pitchFamily="34" charset="0"/>
              </a:defRPr>
            </a:lvl3pPr>
            <a:lvl4pPr>
              <a:defRPr sz="1200">
                <a:ea typeface="Verdana" panose="020B0604030504040204" pitchFamily="34" charset="0"/>
              </a:defRPr>
            </a:lvl4pPr>
            <a:lvl5pPr>
              <a:defRPr sz="1200">
                <a:ea typeface="Verdana" panose="020B0604030504040204" pitchFamily="34" charset="0"/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8" name="Skupina 7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9" name="Obrázek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3558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838200" y="909786"/>
            <a:ext cx="8295167" cy="392934"/>
          </a:xfrm>
        </p:spPr>
        <p:txBody>
          <a:bodyPr>
            <a:normAutofit/>
          </a:bodyPr>
          <a:lstStyle/>
          <a:p>
            <a:r>
              <a:rPr lang="cs-CZ" sz="2000" b="1" cap="all" smtClean="0">
                <a:latin typeface="Verdana" panose="020B0604030504040204" pitchFamily="34" charset="0"/>
              </a:rPr>
              <a:t>Kliknutím lze upravit styl.</a:t>
            </a:r>
            <a:endParaRPr lang="cs-CZ" sz="2000" b="1" cap="all" dirty="0">
              <a:latin typeface="Verdana" panose="020B0604030504040204" pitchFamily="34" charset="0"/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marL="0" indent="0">
              <a:buNone/>
            </a:pPr>
            <a:r>
              <a:rPr lang="cs-CZ" sz="1000" dirty="0" smtClean="0">
                <a:latin typeface="Verdana" panose="020B0604030504040204" pitchFamily="34" charset="0"/>
              </a:rPr>
              <a:t>Kliknutím vložíte text/objekt/obrázek/graf…</a:t>
            </a:r>
            <a:endParaRPr lang="cs-CZ" sz="1000" dirty="0">
              <a:latin typeface="Verdana" panose="020B0604030504040204" pitchFamily="34" charset="0"/>
            </a:endParaRPr>
          </a:p>
        </p:txBody>
      </p:sp>
      <p:sp>
        <p:nvSpPr>
          <p:cNvPr id="8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sz="1000" dirty="0" smtClean="0">
                <a:latin typeface="Verdana" panose="020B0604030504040204" pitchFamily="34" charset="0"/>
              </a:rPr>
              <a:t>Kliknutím vložíte text/objekt/obrázek/graf…</a:t>
            </a:r>
          </a:p>
        </p:txBody>
      </p:sp>
      <p:grpSp>
        <p:nvGrpSpPr>
          <p:cNvPr id="9" name="Skupina 8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10" name="Skupina 9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2" name="Obdélník 11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6" name="Obdélník 15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7" name="Obdélník 16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19" name="Zástupný symbol pro text 18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1421783"/>
            <a:ext cx="8294688" cy="306387"/>
          </a:xfrm>
        </p:spPr>
        <p:txBody>
          <a:bodyPr/>
          <a:lstStyle>
            <a:lvl1pPr marL="0" indent="0">
              <a:buNone/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7450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09786"/>
            <a:ext cx="8775700" cy="392935"/>
          </a:xfrm>
        </p:spPr>
        <p:txBody>
          <a:bodyPr/>
          <a:lstStyle>
            <a:lvl1pPr>
              <a:defRPr sz="2000" b="1" cap="all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661987"/>
          </a:xfrm>
        </p:spPr>
        <p:txBody>
          <a:bodyPr anchor="b"/>
          <a:lstStyle>
            <a:lvl1pPr marL="0" indent="0">
              <a:buNone/>
              <a:defRPr sz="12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1600" cy="661987"/>
          </a:xfrm>
        </p:spPr>
        <p:txBody>
          <a:bodyPr anchor="b"/>
          <a:lstStyle>
            <a:lvl1pPr marL="0" indent="0">
              <a:buNone/>
              <a:defRPr sz="12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grpSp>
        <p:nvGrpSpPr>
          <p:cNvPr id="10" name="Skupina 9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11" name="Skupina 10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3" name="Obdélník 12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6" name="Obdélník 15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7" name="Obdélník 16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18" name="Obdélník 17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7098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ástupný symbol pro text 35"/>
          <p:cNvSpPr>
            <a:spLocks noGrp="1"/>
          </p:cNvSpPr>
          <p:nvPr>
            <p:ph type="body" sz="quarter" idx="10"/>
          </p:nvPr>
        </p:nvSpPr>
        <p:spPr>
          <a:xfrm>
            <a:off x="843130" y="2576289"/>
            <a:ext cx="2381250" cy="862816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400" b="1" smtClean="0"/>
              <a:t>Upravte styly předlohy textu.</a:t>
            </a:r>
          </a:p>
        </p:txBody>
      </p:sp>
      <p:sp>
        <p:nvSpPr>
          <p:cNvPr id="24" name="Zástupný symbol pro text 37"/>
          <p:cNvSpPr>
            <a:spLocks noGrp="1"/>
          </p:cNvSpPr>
          <p:nvPr>
            <p:ph type="body" sz="quarter" idx="12"/>
          </p:nvPr>
        </p:nvSpPr>
        <p:spPr>
          <a:xfrm>
            <a:off x="3543301" y="3643079"/>
            <a:ext cx="5110162" cy="851668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39"/>
          <p:cNvSpPr>
            <a:spLocks noGrp="1"/>
          </p:cNvSpPr>
          <p:nvPr>
            <p:ph type="body" sz="quarter" idx="14"/>
          </p:nvPr>
        </p:nvSpPr>
        <p:spPr>
          <a:xfrm>
            <a:off x="843130" y="3620253"/>
            <a:ext cx="2381250" cy="863486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400" b="1" smtClean="0"/>
              <a:t>Upravte styly předlohy textu.</a:t>
            </a:r>
          </a:p>
        </p:txBody>
      </p:sp>
      <p:sp>
        <p:nvSpPr>
          <p:cNvPr id="26" name="Zástupný symbol pro text 40"/>
          <p:cNvSpPr>
            <a:spLocks noGrp="1"/>
          </p:cNvSpPr>
          <p:nvPr>
            <p:ph type="body" sz="quarter" idx="15"/>
          </p:nvPr>
        </p:nvSpPr>
        <p:spPr>
          <a:xfrm>
            <a:off x="3543467" y="1532981"/>
            <a:ext cx="5109996" cy="862159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7" name="Zástupný symbol pro text 41"/>
          <p:cNvSpPr>
            <a:spLocks noGrp="1"/>
          </p:cNvSpPr>
          <p:nvPr>
            <p:ph type="body" sz="quarter" idx="16"/>
          </p:nvPr>
        </p:nvSpPr>
        <p:spPr>
          <a:xfrm>
            <a:off x="3543301" y="2576289"/>
            <a:ext cx="5110162" cy="862816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8" name="Zástupný symbol pro text 43"/>
          <p:cNvSpPr>
            <a:spLocks noGrp="1"/>
          </p:cNvSpPr>
          <p:nvPr>
            <p:ph type="body" sz="quarter" idx="18"/>
          </p:nvPr>
        </p:nvSpPr>
        <p:spPr>
          <a:xfrm>
            <a:off x="841374" y="1532982"/>
            <a:ext cx="2381251" cy="862159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400" b="1" smtClean="0"/>
              <a:t>Upravte styly předlohy textu.</a:t>
            </a:r>
          </a:p>
        </p:txBody>
      </p:sp>
      <p:sp>
        <p:nvSpPr>
          <p:cNvPr id="29" name="Zástupný symbol pro text 44"/>
          <p:cNvSpPr>
            <a:spLocks noGrp="1"/>
          </p:cNvSpPr>
          <p:nvPr>
            <p:ph type="body" sz="quarter" idx="19"/>
          </p:nvPr>
        </p:nvSpPr>
        <p:spPr>
          <a:xfrm>
            <a:off x="843130" y="909786"/>
            <a:ext cx="8653045" cy="39293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000" b="1" cap="all" smtClean="0">
                <a:latin typeface="Verdana" panose="020B0604030504040204" pitchFamily="34" charset="0"/>
              </a:rPr>
              <a:t>Upravte styly předlohy textu.</a:t>
            </a:r>
          </a:p>
        </p:txBody>
      </p:sp>
      <p:grpSp>
        <p:nvGrpSpPr>
          <p:cNvPr id="30" name="Skupina 29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31" name="Skupina 30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33" name="Obdélník 32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4" name="Obdélník 33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5" name="Obdélník 34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6" name="Obdélník 35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7" name="Obdélník 36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38" name="Obdélník 37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32" name="Obrázek 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4" name="Zástupný symbol pro obrázek 43"/>
          <p:cNvSpPr>
            <a:spLocks noGrp="1"/>
          </p:cNvSpPr>
          <p:nvPr>
            <p:ph type="pic" sz="quarter" idx="20"/>
          </p:nvPr>
        </p:nvSpPr>
        <p:spPr>
          <a:xfrm>
            <a:off x="841374" y="4725225"/>
            <a:ext cx="2381250" cy="1363663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5" name="Zástupný symbol pro obrázek 43"/>
          <p:cNvSpPr>
            <a:spLocks noGrp="1"/>
          </p:cNvSpPr>
          <p:nvPr>
            <p:ph type="pic" sz="quarter" idx="21"/>
          </p:nvPr>
        </p:nvSpPr>
        <p:spPr>
          <a:xfrm>
            <a:off x="3543300" y="4726048"/>
            <a:ext cx="2381250" cy="1363663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6" name="Zástupný symbol pro obrázek 43"/>
          <p:cNvSpPr>
            <a:spLocks noGrp="1"/>
          </p:cNvSpPr>
          <p:nvPr>
            <p:ph type="pic" sz="quarter" idx="22"/>
          </p:nvPr>
        </p:nvSpPr>
        <p:spPr>
          <a:xfrm>
            <a:off x="8974138" y="4725224"/>
            <a:ext cx="2381250" cy="1363663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7" name="Zástupný symbol pro obrázek 43"/>
          <p:cNvSpPr>
            <a:spLocks noGrp="1"/>
          </p:cNvSpPr>
          <p:nvPr>
            <p:ph type="pic" sz="quarter" idx="23"/>
          </p:nvPr>
        </p:nvSpPr>
        <p:spPr>
          <a:xfrm>
            <a:off x="6272212" y="4712673"/>
            <a:ext cx="2381250" cy="1363663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9538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pro text 5"/>
          <p:cNvSpPr>
            <a:spLocks noGrp="1"/>
          </p:cNvSpPr>
          <p:nvPr>
            <p:ph type="body" sz="quarter" idx="21"/>
          </p:nvPr>
        </p:nvSpPr>
        <p:spPr>
          <a:xfrm>
            <a:off x="838421" y="1949387"/>
            <a:ext cx="6267229" cy="1284534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"/>
          <p:cNvSpPr>
            <a:spLocks noGrp="1"/>
          </p:cNvSpPr>
          <p:nvPr>
            <p:ph type="body" sz="quarter" idx="16"/>
          </p:nvPr>
        </p:nvSpPr>
        <p:spPr>
          <a:xfrm>
            <a:off x="838421" y="909786"/>
            <a:ext cx="8629429" cy="392935"/>
          </a:xfrm>
        </p:spPr>
        <p:txBody>
          <a:bodyPr>
            <a:noAutofit/>
          </a:bodyPr>
          <a:lstStyle>
            <a:lvl1pPr marL="0" indent="0">
              <a:buNone/>
              <a:defRPr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z="2000" b="1" cap="all" smtClean="0"/>
              <a:t>Upravte styly předlohy textu.</a:t>
            </a:r>
          </a:p>
        </p:txBody>
      </p:sp>
      <p:sp>
        <p:nvSpPr>
          <p:cNvPr id="23" name="Zástupný symbol pro text 2"/>
          <p:cNvSpPr>
            <a:spLocks noGrp="1"/>
          </p:cNvSpPr>
          <p:nvPr>
            <p:ph type="body" sz="quarter" idx="17"/>
          </p:nvPr>
        </p:nvSpPr>
        <p:spPr>
          <a:xfrm>
            <a:off x="838421" y="1395440"/>
            <a:ext cx="8629429" cy="240990"/>
          </a:xfrm>
        </p:spPr>
        <p:txBody>
          <a:bodyPr>
            <a:noAutofit/>
          </a:bodyPr>
          <a:lstStyle>
            <a:lvl1pPr marL="0" indent="0">
              <a:buNone/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4" name="Zástupný symbol pro text 3"/>
          <p:cNvSpPr>
            <a:spLocks noGrp="1"/>
          </p:cNvSpPr>
          <p:nvPr>
            <p:ph type="body" sz="quarter" idx="19"/>
          </p:nvPr>
        </p:nvSpPr>
        <p:spPr>
          <a:xfrm>
            <a:off x="838419" y="4748129"/>
            <a:ext cx="6267229" cy="1285875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4"/>
          <p:cNvSpPr>
            <a:spLocks noGrp="1"/>
          </p:cNvSpPr>
          <p:nvPr>
            <p:ph type="body" sz="quarter" idx="20"/>
          </p:nvPr>
        </p:nvSpPr>
        <p:spPr>
          <a:xfrm>
            <a:off x="838420" y="3348287"/>
            <a:ext cx="6267229" cy="1287215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7" name="Zástupný symbol pro obrázek 36"/>
          <p:cNvSpPr>
            <a:spLocks noGrp="1"/>
          </p:cNvSpPr>
          <p:nvPr>
            <p:ph type="pic" sz="quarter" idx="22"/>
          </p:nvPr>
        </p:nvSpPr>
        <p:spPr>
          <a:xfrm>
            <a:off x="7286625" y="1949387"/>
            <a:ext cx="4068763" cy="4084701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grpSp>
        <p:nvGrpSpPr>
          <p:cNvPr id="38" name="Skupina 37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39" name="Skupina 38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41" name="Obdélník 40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2" name="Obdélník 41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3" name="Obdélník 42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4" name="Obdélník 43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5" name="Obdélník 44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6" name="Obdélník 45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6286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pro text 5"/>
          <p:cNvSpPr>
            <a:spLocks noGrp="1"/>
          </p:cNvSpPr>
          <p:nvPr>
            <p:ph type="body" sz="quarter" idx="21"/>
          </p:nvPr>
        </p:nvSpPr>
        <p:spPr>
          <a:xfrm>
            <a:off x="5088159" y="1949303"/>
            <a:ext cx="6267229" cy="1284534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"/>
          <p:cNvSpPr>
            <a:spLocks noGrp="1"/>
          </p:cNvSpPr>
          <p:nvPr>
            <p:ph type="body" sz="quarter" idx="16"/>
          </p:nvPr>
        </p:nvSpPr>
        <p:spPr>
          <a:xfrm>
            <a:off x="838421" y="909786"/>
            <a:ext cx="8629429" cy="392935"/>
          </a:xfrm>
        </p:spPr>
        <p:txBody>
          <a:bodyPr>
            <a:noAutofit/>
          </a:bodyPr>
          <a:lstStyle>
            <a:lvl1pPr marL="0" indent="0">
              <a:buNone/>
              <a:defRPr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z="2000" b="1" cap="all" smtClean="0"/>
              <a:t>Upravte styly předlohy textu.</a:t>
            </a:r>
          </a:p>
        </p:txBody>
      </p:sp>
      <p:sp>
        <p:nvSpPr>
          <p:cNvPr id="23" name="Zástupný symbol pro text 2"/>
          <p:cNvSpPr>
            <a:spLocks noGrp="1"/>
          </p:cNvSpPr>
          <p:nvPr>
            <p:ph type="body" sz="quarter" idx="17"/>
          </p:nvPr>
        </p:nvSpPr>
        <p:spPr>
          <a:xfrm>
            <a:off x="838421" y="1395440"/>
            <a:ext cx="8629429" cy="240990"/>
          </a:xfrm>
        </p:spPr>
        <p:txBody>
          <a:bodyPr>
            <a:noAutofit/>
          </a:bodyPr>
          <a:lstStyle>
            <a:lvl1pPr marL="0" indent="0">
              <a:buNone/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4" name="Zástupný symbol pro text 3"/>
          <p:cNvSpPr>
            <a:spLocks noGrp="1"/>
          </p:cNvSpPr>
          <p:nvPr>
            <p:ph type="body" sz="quarter" idx="19"/>
          </p:nvPr>
        </p:nvSpPr>
        <p:spPr>
          <a:xfrm>
            <a:off x="5088157" y="4748045"/>
            <a:ext cx="6267229" cy="1285875"/>
          </a:xfrm>
        </p:spPr>
        <p:txBody>
          <a:bodyPr>
            <a:normAutofit/>
          </a:bodyPr>
          <a:lstStyle>
            <a:lvl1pPr>
              <a:defRPr sz="12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4"/>
          <p:cNvSpPr>
            <a:spLocks noGrp="1"/>
          </p:cNvSpPr>
          <p:nvPr>
            <p:ph type="body" sz="quarter" idx="20"/>
          </p:nvPr>
        </p:nvSpPr>
        <p:spPr>
          <a:xfrm>
            <a:off x="5088158" y="3348203"/>
            <a:ext cx="6267229" cy="1287215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7" name="Zástupný symbol pro obrázek 36"/>
          <p:cNvSpPr>
            <a:spLocks noGrp="1"/>
          </p:cNvSpPr>
          <p:nvPr>
            <p:ph type="pic" sz="quarter" idx="22"/>
          </p:nvPr>
        </p:nvSpPr>
        <p:spPr>
          <a:xfrm>
            <a:off x="838419" y="1949303"/>
            <a:ext cx="4068763" cy="4084701"/>
          </a:xfrm>
        </p:spPr>
        <p:txBody>
          <a:bodyPr>
            <a:normAutofit/>
          </a:bodyPr>
          <a:lstStyle>
            <a:lvl1pPr>
              <a:defRPr sz="12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grpSp>
        <p:nvGrpSpPr>
          <p:cNvPr id="38" name="Skupina 37"/>
          <p:cNvGrpSpPr/>
          <p:nvPr userDrawn="1"/>
        </p:nvGrpSpPr>
        <p:grpSpPr>
          <a:xfrm>
            <a:off x="0" y="909786"/>
            <a:ext cx="12192000" cy="5784129"/>
            <a:chOff x="0" y="909786"/>
            <a:chExt cx="12192000" cy="5784129"/>
          </a:xfrm>
        </p:grpSpPr>
        <p:grpSp>
          <p:nvGrpSpPr>
            <p:cNvPr id="39" name="Skupina 38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41" name="Obdélník 40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2" name="Obdélník 41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3" name="Obdélník 42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4" name="Obdélník 43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5" name="Obdélník 44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  <p:sp>
            <p:nvSpPr>
              <p:cNvPr id="46" name="Obdélník 45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8314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C5C3B-849C-4275-8462-48417107539F}" type="datetimeFigureOut">
              <a:rPr lang="cs-CZ" smtClean="0"/>
              <a:t>16.05.2023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ECAF4-FFBB-41DA-BD5A-F7CBCA107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972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4" r:id="rId2"/>
    <p:sldLayoutId id="2147483697" r:id="rId3"/>
    <p:sldLayoutId id="2147483650" r:id="rId4"/>
    <p:sldLayoutId id="2147483696" r:id="rId5"/>
    <p:sldLayoutId id="2147483653" r:id="rId6"/>
    <p:sldLayoutId id="2147483654" r:id="rId7"/>
    <p:sldLayoutId id="2147483690" r:id="rId8"/>
    <p:sldLayoutId id="2147483691" r:id="rId9"/>
    <p:sldLayoutId id="2147483692" r:id="rId10"/>
    <p:sldLayoutId id="214748368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szif.cz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zif.cz/cs/szp23-opo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szif.cz/cs/szp23-opoz-uznani-zop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zif.cz/cs/podatelna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0" y="5082202"/>
            <a:ext cx="12192000" cy="1272540"/>
            <a:chOff x="0" y="629770"/>
            <a:chExt cx="12192000" cy="1272540"/>
          </a:xfrm>
        </p:grpSpPr>
        <p:sp>
          <p:nvSpPr>
            <p:cNvPr id="2" name="Obdélník 1"/>
            <p:cNvSpPr/>
            <p:nvPr/>
          </p:nvSpPr>
          <p:spPr>
            <a:xfrm>
              <a:off x="0" y="629770"/>
              <a:ext cx="12192000" cy="1272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b="1" dirty="0"/>
            </a:p>
          </p:txBody>
        </p: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4874" y="865930"/>
              <a:ext cx="1675713" cy="468366"/>
            </a:xfrm>
            <a:prstGeom prst="rect">
              <a:avLst/>
            </a:prstGeom>
          </p:spPr>
        </p:pic>
      </p:grpSp>
      <p:sp>
        <p:nvSpPr>
          <p:cNvPr id="8" name="TextovéPole 7"/>
          <p:cNvSpPr txBox="1"/>
          <p:nvPr/>
        </p:nvSpPr>
        <p:spPr>
          <a:xfrm>
            <a:off x="116378" y="5318362"/>
            <a:ext cx="9283537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2000" b="1" cap="all" spc="17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Organizace producentů </a:t>
            </a:r>
            <a:r>
              <a:rPr lang="cs-CZ" sz="20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SZP </a:t>
            </a:r>
            <a:r>
              <a:rPr lang="cs-CZ" sz="2000" b="1" cap="all" spc="17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2023 -</a:t>
            </a:r>
            <a:r>
              <a:rPr lang="cs-CZ" sz="20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2027</a:t>
            </a:r>
          </a:p>
          <a:p>
            <a:pPr>
              <a:spcBef>
                <a:spcPts val="1200"/>
              </a:spcBef>
            </a:pPr>
            <a:r>
              <a:rPr lang="cs-CZ" sz="1200" b="1" cap="all" spc="17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Uznávání za organizaci producentů a schvalování operačního programu</a:t>
            </a:r>
            <a:endParaRPr lang="cs-CZ" sz="1200" b="1" cap="all" spc="17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497682" y="5786728"/>
            <a:ext cx="259655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cs-CZ" b="1" dirty="0" smtClean="0">
                <a:solidFill>
                  <a:schemeClr val="accent6">
                    <a:lumMod val="50000"/>
                  </a:schemeClr>
                </a:solidFill>
              </a:rPr>
              <a:t>15. 5. 2023</a:t>
            </a:r>
            <a:endParaRPr lang="cs-CZ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5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3607" y="808165"/>
            <a:ext cx="10515600" cy="392935"/>
          </a:xfrm>
        </p:spPr>
        <p:txBody>
          <a:bodyPr/>
          <a:lstStyle/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producentů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3607" y="1264162"/>
            <a:ext cx="10515600" cy="490909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6.1 </a:t>
            </a:r>
            <a:r>
              <a:rPr lang="cs-CZ" sz="1400" b="1" dirty="0">
                <a:solidFill>
                  <a:schemeClr val="accent2"/>
                </a:solidFill>
              </a:rPr>
              <a:t>FORMULÁŘ ŽÁDOSTI  - komentář k formuláři</a:t>
            </a:r>
            <a:endParaRPr lang="cs-CZ" sz="1400" dirty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1. Údaje o žadateli – celý název</a:t>
            </a:r>
            <a:r>
              <a:rPr lang="cs-CZ" dirty="0" smtClean="0">
                <a:solidFill>
                  <a:srgbClr val="034A31"/>
                </a:solidFill>
              </a:rPr>
              <a:t>, adresa, IČO, kontaktn</a:t>
            </a:r>
            <a:r>
              <a:rPr lang="cs-CZ" dirty="0">
                <a:solidFill>
                  <a:srgbClr val="034A31"/>
                </a:solidFill>
              </a:rPr>
              <a:t>í</a:t>
            </a:r>
            <a:r>
              <a:rPr lang="cs-CZ" dirty="0" smtClean="0">
                <a:solidFill>
                  <a:srgbClr val="034A31"/>
                </a:solidFill>
              </a:rPr>
              <a:t> údaje</a:t>
            </a:r>
            <a:endParaRPr lang="cs-CZ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2. Bankovní spojení – číslo </a:t>
            </a:r>
            <a:r>
              <a:rPr lang="cs-CZ" dirty="0" smtClean="0">
                <a:solidFill>
                  <a:srgbClr val="034A31"/>
                </a:solidFill>
              </a:rPr>
              <a:t>provozního fondu</a:t>
            </a:r>
          </a:p>
          <a:p>
            <a:pPr marL="266700" indent="-266700"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3</a:t>
            </a:r>
            <a:r>
              <a:rPr lang="cs-CZ" dirty="0">
                <a:solidFill>
                  <a:srgbClr val="034A31"/>
                </a:solidFill>
              </a:rPr>
              <a:t>. Celková hodnota obchodované produkce - </a:t>
            </a:r>
            <a:r>
              <a:rPr lang="cs-CZ" dirty="0" smtClean="0">
                <a:solidFill>
                  <a:srgbClr val="034A31"/>
                </a:solidFill>
              </a:rPr>
              <a:t>hodnota </a:t>
            </a:r>
            <a:r>
              <a:rPr lang="cs-CZ" dirty="0">
                <a:solidFill>
                  <a:srgbClr val="034A31"/>
                </a:solidFill>
              </a:rPr>
              <a:t>produkce </a:t>
            </a:r>
            <a:r>
              <a:rPr lang="cs-CZ" dirty="0" smtClean="0">
                <a:solidFill>
                  <a:srgbClr val="034A31"/>
                </a:solidFill>
              </a:rPr>
              <a:t>uvedená </a:t>
            </a:r>
            <a:r>
              <a:rPr lang="cs-CZ" dirty="0">
                <a:solidFill>
                  <a:srgbClr val="034A31"/>
                </a:solidFill>
              </a:rPr>
              <a:t>na trh </a:t>
            </a:r>
            <a:r>
              <a:rPr lang="cs-CZ" dirty="0" smtClean="0">
                <a:solidFill>
                  <a:srgbClr val="034A31"/>
                </a:solidFill>
              </a:rPr>
              <a:t>všemi </a:t>
            </a:r>
            <a:r>
              <a:rPr lang="cs-CZ" dirty="0">
                <a:solidFill>
                  <a:srgbClr val="034A31"/>
                </a:solidFill>
              </a:rPr>
              <a:t>producenty žadatele za poslední celý kalendářní rok</a:t>
            </a: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4</a:t>
            </a:r>
            <a:r>
              <a:rPr lang="cs-CZ" dirty="0">
                <a:solidFill>
                  <a:srgbClr val="034A31"/>
                </a:solidFill>
              </a:rPr>
              <a:t>. Počet členů - celkový počet členů produkující druhy nebo skupiny produktů, které jsou předmětem uznání</a:t>
            </a: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5</a:t>
            </a:r>
            <a:r>
              <a:rPr lang="cs-CZ" dirty="0">
                <a:solidFill>
                  <a:srgbClr val="034A31"/>
                </a:solidFill>
              </a:rPr>
              <a:t>. Pracovníci OP - celkový počet pracovníků, které zaměstnává, včetně osob, které vykonávají činnost mimo zaměstnanecký poměr</a:t>
            </a: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6. </a:t>
            </a:r>
            <a:r>
              <a:rPr lang="cs-CZ" dirty="0">
                <a:solidFill>
                  <a:srgbClr val="034A31"/>
                </a:solidFill>
              </a:rPr>
              <a:t>Povinné přílohy </a:t>
            </a:r>
          </a:p>
          <a:p>
            <a:pPr lvl="1" algn="just">
              <a:lnSpc>
                <a:spcPct val="120000"/>
              </a:lnSpc>
            </a:pPr>
            <a:r>
              <a:rPr lang="pl-PL" dirty="0">
                <a:solidFill>
                  <a:srgbClr val="034A31"/>
                </a:solidFill>
              </a:rPr>
              <a:t>Příloha č. 1 - Seznam členů a jejich produkce </a:t>
            </a:r>
            <a:r>
              <a:rPr lang="pl-PL" dirty="0" smtClean="0">
                <a:solidFill>
                  <a:srgbClr val="034A31"/>
                </a:solidFill>
              </a:rPr>
              <a:t>			</a:t>
            </a:r>
          </a:p>
          <a:p>
            <a:pPr lvl="1"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Příloha </a:t>
            </a:r>
            <a:r>
              <a:rPr lang="cs-CZ" dirty="0">
                <a:solidFill>
                  <a:srgbClr val="034A31"/>
                </a:solidFill>
              </a:rPr>
              <a:t>č. 2 - Seznam členů a jejich pozemků </a:t>
            </a:r>
            <a:endParaRPr lang="cs-CZ" dirty="0" smtClean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Příloha č. 3 - Hlavní a externí činnosti OP </a:t>
            </a:r>
            <a:endParaRPr lang="cs-CZ" dirty="0" smtClean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Příloha č. 4 - Produkty uznání </a:t>
            </a:r>
            <a:endParaRPr lang="cs-CZ" dirty="0" smtClean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Příloha č. 6 - Výchozí stav a </a:t>
            </a:r>
            <a:r>
              <a:rPr lang="cs-CZ" dirty="0" smtClean="0">
                <a:solidFill>
                  <a:srgbClr val="034A31"/>
                </a:solidFill>
              </a:rPr>
              <a:t>fungování</a:t>
            </a:r>
          </a:p>
          <a:p>
            <a:pPr lvl="1" algn="just">
              <a:lnSpc>
                <a:spcPct val="120000"/>
              </a:lnSpc>
            </a:pPr>
            <a:endParaRPr lang="cs-CZ" dirty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endParaRPr lang="cs-CZ" dirty="0">
              <a:solidFill>
                <a:srgbClr val="034A31"/>
              </a:solidFill>
            </a:endParaRPr>
          </a:p>
          <a:p>
            <a:pPr lvl="1" algn="just">
              <a:lnSpc>
                <a:spcPct val="120000"/>
              </a:lnSpc>
            </a:pPr>
            <a:endParaRPr lang="cs-CZ" dirty="0">
              <a:solidFill>
                <a:srgbClr val="034A31"/>
              </a:solidFill>
            </a:endParaRPr>
          </a:p>
          <a:p>
            <a:pPr lvl="1"/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82790" y="4355870"/>
            <a:ext cx="49710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Zakladatelský dokument / stanovy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Seznam akcionářů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Seznam členů družstva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34A31"/>
                </a:solidFill>
                <a:ea typeface="Verdana" panose="020B0604030504040204" pitchFamily="34" charset="0"/>
              </a:rPr>
              <a:t>Doklad </a:t>
            </a: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o provozním </a:t>
            </a:r>
            <a:r>
              <a:rPr lang="cs-CZ" sz="1200" dirty="0" smtClean="0">
                <a:solidFill>
                  <a:srgbClr val="034A31"/>
                </a:solidFill>
                <a:ea typeface="Verdana" panose="020B0604030504040204" pitchFamily="34" charset="0"/>
              </a:rPr>
              <a:t>fondu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34A31"/>
                </a:solidFill>
                <a:ea typeface="Verdana" panose="020B0604030504040204" pitchFamily="34" charset="0"/>
              </a:rPr>
              <a:t>Výpis z obchodního </a:t>
            </a:r>
            <a:r>
              <a:rPr lang="cs-CZ" sz="1200" dirty="0" smtClean="0">
                <a:solidFill>
                  <a:srgbClr val="034A31"/>
                </a:solidFill>
                <a:ea typeface="Verdana" panose="020B0604030504040204" pitchFamily="34" charset="0"/>
              </a:rPr>
              <a:t>rejstříku (NOP)</a:t>
            </a:r>
            <a:endParaRPr lang="cs-CZ" sz="1200" dirty="0">
              <a:solidFill>
                <a:srgbClr val="034A31"/>
              </a:solidFill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cs-CZ" sz="1200" dirty="0">
              <a:solidFill>
                <a:srgbClr val="034A3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61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375" y="797840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</a:t>
            </a:r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producentů -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84375" y="1376306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6.2 </a:t>
            </a:r>
            <a:r>
              <a:rPr lang="pl-PL" sz="1500" b="1" dirty="0">
                <a:solidFill>
                  <a:schemeClr val="accent2"/>
                </a:solidFill>
              </a:rPr>
              <a:t>Příloha č. 1 - Seznam členů a jejich produkce </a:t>
            </a:r>
            <a:endParaRPr lang="pl-PL" sz="1500" b="1" dirty="0" smtClean="0">
              <a:solidFill>
                <a:schemeClr val="accent2"/>
              </a:solidFill>
            </a:endParaRPr>
          </a:p>
          <a:p>
            <a:r>
              <a:rPr lang="cs-CZ" sz="1400" dirty="0">
                <a:solidFill>
                  <a:srgbClr val="034A31"/>
                </a:solidFill>
              </a:rPr>
              <a:t>Identifikační číslo </a:t>
            </a:r>
            <a:r>
              <a:rPr lang="cs-CZ" sz="1400" dirty="0" smtClean="0">
                <a:solidFill>
                  <a:srgbClr val="034A31"/>
                </a:solidFill>
              </a:rPr>
              <a:t>žadatele</a:t>
            </a:r>
          </a:p>
          <a:p>
            <a:r>
              <a:rPr lang="cs-CZ" sz="1400" dirty="0">
                <a:solidFill>
                  <a:srgbClr val="034A31"/>
                </a:solidFill>
              </a:rPr>
              <a:t>Seznam členů </a:t>
            </a:r>
            <a:r>
              <a:rPr lang="cs-CZ" sz="1400" dirty="0" smtClean="0">
                <a:solidFill>
                  <a:srgbClr val="034A31"/>
                </a:solidFill>
              </a:rPr>
              <a:t>OP/NOP s hodnotou produkce uvedenou na trh, podíl na kapitálu</a:t>
            </a:r>
          </a:p>
          <a:p>
            <a:endParaRPr lang="cs-CZ" sz="1400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6.3 </a:t>
            </a:r>
            <a:r>
              <a:rPr lang="pl-PL" sz="1500" b="1" dirty="0">
                <a:solidFill>
                  <a:schemeClr val="accent2"/>
                </a:solidFill>
              </a:rPr>
              <a:t>Příloha č. </a:t>
            </a:r>
            <a:r>
              <a:rPr lang="pl-PL" sz="1500" b="1" dirty="0" smtClean="0">
                <a:solidFill>
                  <a:schemeClr val="accent2"/>
                </a:solidFill>
              </a:rPr>
              <a:t>2 </a:t>
            </a:r>
            <a:r>
              <a:rPr lang="pl-PL" sz="1500" b="1" dirty="0">
                <a:solidFill>
                  <a:schemeClr val="accent2"/>
                </a:solidFill>
              </a:rPr>
              <a:t>- Seznam členů OP/NOP</a:t>
            </a:r>
            <a:endParaRPr lang="cs-CZ" sz="1500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List 1 – Jednotná žádost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Identifikační </a:t>
            </a:r>
            <a:r>
              <a:rPr lang="cs-CZ" sz="1400" dirty="0">
                <a:solidFill>
                  <a:srgbClr val="034A31"/>
                </a:solidFill>
              </a:rPr>
              <a:t>číslo </a:t>
            </a:r>
            <a:r>
              <a:rPr lang="cs-CZ" sz="1400" dirty="0" smtClean="0">
                <a:solidFill>
                  <a:srgbClr val="034A31"/>
                </a:solidFill>
              </a:rPr>
              <a:t>žadatele</a:t>
            </a:r>
          </a:p>
          <a:p>
            <a:pPr marL="631825" indent="-182563"/>
            <a:r>
              <a:rPr lang="cs-CZ" sz="1400" dirty="0">
                <a:solidFill>
                  <a:srgbClr val="034A31"/>
                </a:solidFill>
              </a:rPr>
              <a:t>Kalendářní rok </a:t>
            </a:r>
            <a:endParaRPr lang="cs-CZ" sz="1400" dirty="0" smtClean="0">
              <a:solidFill>
                <a:srgbClr val="034A31"/>
              </a:solidFill>
            </a:endParaRPr>
          </a:p>
          <a:p>
            <a:pPr marL="631825" indent="-182563"/>
            <a:r>
              <a:rPr lang="cs-CZ" sz="1400" dirty="0">
                <a:solidFill>
                  <a:srgbClr val="034A31"/>
                </a:solidFill>
              </a:rPr>
              <a:t>Seznam členů, kteří podali Jednotnou žádost </a:t>
            </a:r>
          </a:p>
          <a:p>
            <a:pPr marL="631825" indent="-182563"/>
            <a:endParaRPr lang="cs-CZ" sz="1400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34A31"/>
                </a:solidFill>
              </a:rPr>
              <a:t>List 2 - Členové bez jednotné žádosti </a:t>
            </a:r>
            <a:endParaRPr lang="cs-CZ" sz="1400" dirty="0" smtClean="0">
              <a:solidFill>
                <a:srgbClr val="034A31"/>
              </a:solidFill>
            </a:endParaRP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IČO </a:t>
            </a:r>
            <a:r>
              <a:rPr lang="cs-CZ" sz="1400" dirty="0">
                <a:solidFill>
                  <a:srgbClr val="034A31"/>
                </a:solidFill>
              </a:rPr>
              <a:t>člena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Čtverec </a:t>
            </a:r>
            <a:r>
              <a:rPr lang="cs-CZ" sz="1400" dirty="0">
                <a:solidFill>
                  <a:srgbClr val="034A31"/>
                </a:solidFill>
              </a:rPr>
              <a:t>DPB, na kterých pěstuje plodiny, které jsou předmětem uznání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Kód </a:t>
            </a:r>
            <a:r>
              <a:rPr lang="cs-CZ" sz="1400" dirty="0">
                <a:solidFill>
                  <a:srgbClr val="034A31"/>
                </a:solidFill>
              </a:rPr>
              <a:t>DPB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Výměra </a:t>
            </a:r>
            <a:r>
              <a:rPr lang="cs-CZ" sz="1400" dirty="0">
                <a:solidFill>
                  <a:srgbClr val="034A31"/>
                </a:solidFill>
              </a:rPr>
              <a:t>produktu uznání v hektarech a </a:t>
            </a:r>
          </a:p>
          <a:p>
            <a:pPr marL="631825" indent="-182563"/>
            <a:r>
              <a:rPr lang="cs-CZ" sz="1400" dirty="0" smtClean="0">
                <a:solidFill>
                  <a:srgbClr val="034A31"/>
                </a:solidFill>
              </a:rPr>
              <a:t>Produkt</a:t>
            </a:r>
            <a:r>
              <a:rPr lang="cs-CZ" sz="1400" dirty="0">
                <a:solidFill>
                  <a:srgbClr val="034A31"/>
                </a:solidFill>
              </a:rPr>
              <a:t>, který je na DPB pěstován.</a:t>
            </a:r>
          </a:p>
          <a:p>
            <a:pPr marL="631825" indent="-182563"/>
            <a:endParaRPr lang="cs-CZ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dirty="0">
              <a:solidFill>
                <a:srgbClr val="034A3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7802879" y="3152370"/>
            <a:ext cx="4389121" cy="390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List 3 - Členové bez </a:t>
            </a:r>
            <a:r>
              <a:rPr lang="cs-CZ" sz="14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LPIS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IČO člena,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Katastrální území,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Parcelní číslo, 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Výměru v hektarech, </a:t>
            </a:r>
          </a:p>
          <a:p>
            <a:pPr marL="631825" lvl="0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Využití plochy a </a:t>
            </a:r>
          </a:p>
          <a:p>
            <a:pPr marL="631825" indent="-1825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Produkty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49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4166" y="830958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producentů -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4166" y="137630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6.4 </a:t>
            </a:r>
            <a:r>
              <a:rPr lang="pl-PL" sz="1400" b="1" dirty="0">
                <a:solidFill>
                  <a:schemeClr val="accent2"/>
                </a:solidFill>
              </a:rPr>
              <a:t>Příloha č. </a:t>
            </a:r>
            <a:r>
              <a:rPr lang="pl-PL" sz="1400" b="1" dirty="0" smtClean="0">
                <a:solidFill>
                  <a:schemeClr val="accent2"/>
                </a:solidFill>
              </a:rPr>
              <a:t>3 </a:t>
            </a:r>
            <a:r>
              <a:rPr lang="pl-PL" sz="1400" b="1" dirty="0">
                <a:solidFill>
                  <a:schemeClr val="accent2"/>
                </a:solidFill>
              </a:rPr>
              <a:t>- Hlavní a externí činnosti </a:t>
            </a:r>
            <a:r>
              <a:rPr lang="pl-PL" sz="1400" b="1" dirty="0" smtClean="0">
                <a:solidFill>
                  <a:schemeClr val="accent2"/>
                </a:solidFill>
              </a:rPr>
              <a:t>OP</a:t>
            </a:r>
          </a:p>
          <a:p>
            <a:r>
              <a:rPr lang="cs-CZ" sz="1400" dirty="0">
                <a:solidFill>
                  <a:srgbClr val="034A31"/>
                </a:solidFill>
              </a:rPr>
              <a:t>Identifikační číslo </a:t>
            </a:r>
            <a:r>
              <a:rPr lang="cs-CZ" sz="1400" dirty="0" smtClean="0">
                <a:solidFill>
                  <a:srgbClr val="034A31"/>
                </a:solidFill>
              </a:rPr>
              <a:t>žadatele</a:t>
            </a:r>
          </a:p>
          <a:p>
            <a:r>
              <a:rPr lang="cs-CZ" sz="1400" dirty="0">
                <a:solidFill>
                  <a:srgbClr val="034A31"/>
                </a:solidFill>
              </a:rPr>
              <a:t>Kalendářní </a:t>
            </a:r>
            <a:r>
              <a:rPr lang="cs-CZ" sz="1400" dirty="0" smtClean="0">
                <a:solidFill>
                  <a:srgbClr val="034A31"/>
                </a:solidFill>
              </a:rPr>
              <a:t>rok</a:t>
            </a:r>
          </a:p>
          <a:p>
            <a:r>
              <a:rPr lang="cs-CZ" sz="1400" dirty="0">
                <a:solidFill>
                  <a:srgbClr val="034A31"/>
                </a:solidFill>
              </a:rPr>
              <a:t>Hlavní a externí </a:t>
            </a:r>
            <a:r>
              <a:rPr lang="cs-CZ" sz="1400" dirty="0" smtClean="0">
                <a:solidFill>
                  <a:srgbClr val="034A31"/>
                </a:solidFill>
              </a:rPr>
              <a:t>činnosti</a:t>
            </a:r>
          </a:p>
          <a:p>
            <a:r>
              <a:rPr lang="cs-CZ" sz="1400" dirty="0">
                <a:solidFill>
                  <a:srgbClr val="034A31"/>
                </a:solidFill>
              </a:rPr>
              <a:t>Externí zajišťování činností </a:t>
            </a:r>
            <a:endParaRPr lang="cs-CZ" sz="1400" dirty="0" smtClean="0">
              <a:solidFill>
                <a:srgbClr val="034A31"/>
              </a:solidFill>
            </a:endParaRPr>
          </a:p>
          <a:p>
            <a:r>
              <a:rPr lang="cs-CZ" sz="1400" dirty="0">
                <a:solidFill>
                  <a:srgbClr val="034A31"/>
                </a:solidFill>
              </a:rPr>
              <a:t>Odběratelé produkce OP/NOP </a:t>
            </a:r>
            <a:endParaRPr lang="cs-CZ" sz="1400" dirty="0" smtClean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6.5 </a:t>
            </a:r>
            <a:r>
              <a:rPr lang="pl-PL" sz="1400" b="1" dirty="0">
                <a:solidFill>
                  <a:schemeClr val="accent2"/>
                </a:solidFill>
              </a:rPr>
              <a:t>Příloha č. </a:t>
            </a:r>
            <a:r>
              <a:rPr lang="pl-PL" sz="1400" b="1" dirty="0" smtClean="0">
                <a:solidFill>
                  <a:schemeClr val="accent2"/>
                </a:solidFill>
              </a:rPr>
              <a:t>4 – Produkty uznání</a:t>
            </a:r>
            <a:endParaRPr lang="pl-PL" sz="1400" b="1" dirty="0">
              <a:solidFill>
                <a:schemeClr val="accent2"/>
              </a:solidFill>
            </a:endParaRPr>
          </a:p>
          <a:p>
            <a:r>
              <a:rPr lang="cs-CZ" sz="1400" dirty="0">
                <a:solidFill>
                  <a:srgbClr val="034A31"/>
                </a:solidFill>
              </a:rPr>
              <a:t>Identifikační číslo žadatele</a:t>
            </a:r>
          </a:p>
          <a:p>
            <a:r>
              <a:rPr lang="cs-CZ" sz="1400" dirty="0">
                <a:solidFill>
                  <a:srgbClr val="034A31"/>
                </a:solidFill>
              </a:rPr>
              <a:t>Produkty nebo skupina produktů pro </a:t>
            </a:r>
            <a:r>
              <a:rPr lang="cs-CZ" sz="1400" dirty="0" smtClean="0">
                <a:solidFill>
                  <a:srgbClr val="034A31"/>
                </a:solidFill>
              </a:rPr>
              <a:t>uznání</a:t>
            </a:r>
          </a:p>
          <a:p>
            <a:r>
              <a:rPr lang="pl-PL" sz="1400" dirty="0">
                <a:solidFill>
                  <a:srgbClr val="034A31"/>
                </a:solidFill>
              </a:rPr>
              <a:t>Produkty a jejich kódy KN</a:t>
            </a:r>
            <a:endParaRPr lang="pl-PL" sz="14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023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2382" y="823935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producentů -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2382" y="137630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6.6 </a:t>
            </a:r>
            <a:r>
              <a:rPr lang="pl-PL" sz="1400" b="1" dirty="0">
                <a:solidFill>
                  <a:schemeClr val="accent2"/>
                </a:solidFill>
              </a:rPr>
              <a:t>Příloha č. </a:t>
            </a:r>
            <a:r>
              <a:rPr lang="pl-PL" sz="1400" b="1" dirty="0" smtClean="0">
                <a:solidFill>
                  <a:schemeClr val="accent2"/>
                </a:solidFill>
              </a:rPr>
              <a:t>6 </a:t>
            </a:r>
            <a:r>
              <a:rPr lang="pl-PL" sz="1400" b="1" dirty="0">
                <a:solidFill>
                  <a:schemeClr val="accent2"/>
                </a:solidFill>
              </a:rPr>
              <a:t>- Výchozí stav a fungování</a:t>
            </a:r>
          </a:p>
          <a:p>
            <a:r>
              <a:rPr lang="cs-CZ" sz="1400" dirty="0">
                <a:solidFill>
                  <a:srgbClr val="034A31"/>
                </a:solidFill>
              </a:rPr>
              <a:t>Identifikační číslo žadatele</a:t>
            </a:r>
          </a:p>
          <a:p>
            <a:r>
              <a:rPr lang="cs-CZ" sz="1400" dirty="0">
                <a:solidFill>
                  <a:srgbClr val="034A31"/>
                </a:solidFill>
              </a:rPr>
              <a:t>Výchozí stav a fungování </a:t>
            </a:r>
            <a:r>
              <a:rPr lang="cs-CZ" sz="1400" dirty="0" smtClean="0">
                <a:solidFill>
                  <a:srgbClr val="034A31"/>
                </a:solidFill>
              </a:rPr>
              <a:t>žadatele</a:t>
            </a:r>
          </a:p>
          <a:p>
            <a:pPr marL="0" indent="0">
              <a:buNone/>
            </a:pPr>
            <a:r>
              <a:rPr lang="cs-CZ" sz="1400" b="1" dirty="0" smtClean="0"/>
              <a:t>	</a:t>
            </a:r>
            <a:r>
              <a:rPr lang="cs-CZ" sz="1400" dirty="0">
                <a:solidFill>
                  <a:srgbClr val="034A31"/>
                </a:solidFill>
              </a:rPr>
              <a:t>Oblast A) Struktura personálního </a:t>
            </a:r>
            <a:r>
              <a:rPr lang="cs-CZ" sz="1400" dirty="0" smtClean="0">
                <a:solidFill>
                  <a:srgbClr val="034A31"/>
                </a:solidFill>
              </a:rPr>
              <a:t>zajištění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34A31"/>
                </a:solidFill>
              </a:rPr>
              <a:t>	</a:t>
            </a:r>
            <a:r>
              <a:rPr lang="pl-PL" sz="1400" dirty="0" smtClean="0">
                <a:solidFill>
                  <a:srgbClr val="034A31"/>
                </a:solidFill>
              </a:rPr>
              <a:t>Oblast </a:t>
            </a:r>
            <a:r>
              <a:rPr lang="pl-PL" sz="1400" dirty="0">
                <a:solidFill>
                  <a:srgbClr val="034A31"/>
                </a:solidFill>
              </a:rPr>
              <a:t>B) Seznam zemědělských </a:t>
            </a:r>
            <a:r>
              <a:rPr lang="pl-PL" sz="1400" dirty="0" smtClean="0">
                <a:solidFill>
                  <a:srgbClr val="034A31"/>
                </a:solidFill>
              </a:rPr>
              <a:t>strojů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C) Přehled skladů a jejich </a:t>
            </a:r>
            <a:r>
              <a:rPr lang="cs-CZ" sz="1400" dirty="0" smtClean="0">
                <a:solidFill>
                  <a:srgbClr val="034A31"/>
                </a:solidFill>
              </a:rPr>
              <a:t>vybavení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D) Přehled třídících a balicích zařízení a jejich </a:t>
            </a:r>
            <a:r>
              <a:rPr lang="cs-CZ" sz="1400" dirty="0" smtClean="0">
                <a:solidFill>
                  <a:srgbClr val="034A31"/>
                </a:solidFill>
              </a:rPr>
              <a:t>umístění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E) Způsob zajištění distribuce produktů </a:t>
            </a:r>
            <a:r>
              <a:rPr lang="cs-CZ" sz="1400" dirty="0" smtClean="0">
                <a:solidFill>
                  <a:srgbClr val="034A31"/>
                </a:solidFill>
              </a:rPr>
              <a:t>uznání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F) Způsob nakládání s </a:t>
            </a:r>
            <a:r>
              <a:rPr lang="cs-CZ" sz="1400" dirty="0" smtClean="0">
                <a:solidFill>
                  <a:srgbClr val="034A31"/>
                </a:solidFill>
              </a:rPr>
              <a:t>odpady</a:t>
            </a:r>
          </a:p>
          <a:p>
            <a:pPr marL="0" indent="0">
              <a:buNone/>
            </a:pPr>
            <a:r>
              <a:rPr lang="cs-CZ" sz="1400" dirty="0" smtClean="0">
                <a:solidFill>
                  <a:srgbClr val="034A31"/>
                </a:solidFill>
              </a:rPr>
              <a:t>	Oblast </a:t>
            </a:r>
            <a:r>
              <a:rPr lang="cs-CZ" sz="1400" dirty="0">
                <a:solidFill>
                  <a:srgbClr val="034A31"/>
                </a:solidFill>
              </a:rPr>
              <a:t>G) Movitý a nemovitý majetek využívaný žadatelem pro své členy od externích subjektů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142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1000" y="823076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6. </a:t>
            </a:r>
            <a:r>
              <a:rPr lang="pl-PL" dirty="0">
                <a:solidFill>
                  <a:srgbClr val="034A31"/>
                </a:solidFill>
                <a:ea typeface="Verdana" panose="020B0604030504040204" pitchFamily="34" charset="0"/>
              </a:rPr>
              <a:t>Žádost o uznání za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organizaci producentů - Přílohy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1000" y="140783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6.7 Zakladatelský dokument / </a:t>
            </a:r>
            <a:r>
              <a:rPr lang="cs-CZ" sz="1400" b="1" dirty="0" smtClean="0">
                <a:solidFill>
                  <a:schemeClr val="accent2"/>
                </a:solidFill>
              </a:rPr>
              <a:t>stanovy</a:t>
            </a:r>
          </a:p>
          <a:p>
            <a:pPr marL="0" indent="0">
              <a:buNone/>
            </a:pPr>
            <a:endParaRPr lang="cs-CZ" sz="1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6.8 Seznam akcionářů</a:t>
            </a:r>
          </a:p>
          <a:p>
            <a:pPr marL="0" indent="0">
              <a:buNone/>
            </a:pPr>
            <a:endParaRPr lang="cs-CZ" sz="1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6.9 Seznam </a:t>
            </a:r>
            <a:r>
              <a:rPr lang="cs-CZ" sz="1400" b="1" dirty="0">
                <a:solidFill>
                  <a:schemeClr val="accent2"/>
                </a:solidFill>
              </a:rPr>
              <a:t>členů družstva</a:t>
            </a:r>
          </a:p>
          <a:p>
            <a:pPr marL="0" indent="0">
              <a:buNone/>
            </a:pPr>
            <a:endParaRPr lang="cs-CZ" sz="14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6.10 Doklad </a:t>
            </a:r>
            <a:r>
              <a:rPr lang="cs-CZ" sz="1400" b="1" dirty="0">
                <a:solidFill>
                  <a:schemeClr val="accent2"/>
                </a:solidFill>
              </a:rPr>
              <a:t>o provozním fondu</a:t>
            </a:r>
          </a:p>
          <a:p>
            <a:pPr marL="0" indent="0">
              <a:buNone/>
            </a:pPr>
            <a:endParaRPr lang="cs-CZ" sz="14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6.11 Výpis </a:t>
            </a:r>
            <a:r>
              <a:rPr lang="cs-CZ" sz="1400" b="1" dirty="0">
                <a:solidFill>
                  <a:schemeClr val="accent2"/>
                </a:solidFill>
              </a:rPr>
              <a:t>z obchodního rejstříku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784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26568" y="1288781"/>
            <a:ext cx="10515600" cy="50245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>
                <a:solidFill>
                  <a:schemeClr val="accent2"/>
                </a:solidFill>
              </a:rPr>
              <a:t>7</a:t>
            </a:r>
            <a:r>
              <a:rPr lang="cs-CZ" sz="1400" b="1" dirty="0" smtClean="0">
                <a:solidFill>
                  <a:schemeClr val="accent2"/>
                </a:solidFill>
              </a:rPr>
              <a:t>.1 FORMULÁŘ ŽÁDOSTI </a:t>
            </a:r>
            <a:r>
              <a:rPr lang="cs-CZ" sz="1400" b="1" dirty="0">
                <a:solidFill>
                  <a:schemeClr val="accent2"/>
                </a:solidFill>
              </a:rPr>
              <a:t> </a:t>
            </a:r>
            <a:r>
              <a:rPr lang="cs-CZ" sz="1400" b="1" dirty="0" smtClean="0">
                <a:solidFill>
                  <a:schemeClr val="accent2"/>
                </a:solidFill>
              </a:rPr>
              <a:t>- komentář k formuláři</a:t>
            </a:r>
            <a:endParaRPr lang="cs-CZ" sz="1400" dirty="0" smtClean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1. Údaje o žadateli – celý název, IČO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2</a:t>
            </a:r>
            <a:r>
              <a:rPr lang="cs-CZ" dirty="0">
                <a:solidFill>
                  <a:srgbClr val="034A31"/>
                </a:solidFill>
              </a:rPr>
              <a:t>. Bankovní spojení – </a:t>
            </a:r>
            <a:r>
              <a:rPr lang="cs-CZ" dirty="0" smtClean="0">
                <a:solidFill>
                  <a:srgbClr val="034A31"/>
                </a:solidFill>
              </a:rPr>
              <a:t>číslo účtu, </a:t>
            </a:r>
            <a:r>
              <a:rPr lang="cs-CZ" dirty="0">
                <a:solidFill>
                  <a:srgbClr val="034A31"/>
                </a:solidFill>
              </a:rPr>
              <a:t>bude ověřen s přílohou, která byla předložena k Žádosti o </a:t>
            </a:r>
            <a:r>
              <a:rPr lang="cs-CZ" dirty="0" smtClean="0">
                <a:solidFill>
                  <a:srgbClr val="034A31"/>
                </a:solidFill>
              </a:rPr>
              <a:t>uznání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3. </a:t>
            </a:r>
            <a:r>
              <a:rPr lang="cs-CZ" dirty="0">
                <a:solidFill>
                  <a:srgbClr val="034A31"/>
                </a:solidFill>
              </a:rPr>
              <a:t>Doba trvání programu – </a:t>
            </a:r>
            <a:r>
              <a:rPr lang="cs-CZ" dirty="0" smtClean="0">
                <a:solidFill>
                  <a:srgbClr val="034A31"/>
                </a:solidFill>
              </a:rPr>
              <a:t>odpovídá období naplánovaných výdajů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4. </a:t>
            </a:r>
            <a:r>
              <a:rPr lang="cs-CZ" dirty="0">
                <a:solidFill>
                  <a:srgbClr val="034A31"/>
                </a:solidFill>
              </a:rPr>
              <a:t>Referenční období a obchodovaná </a:t>
            </a:r>
            <a:r>
              <a:rPr lang="cs-CZ" dirty="0" smtClean="0">
                <a:solidFill>
                  <a:srgbClr val="034A31"/>
                </a:solidFill>
              </a:rPr>
              <a:t>produkce</a:t>
            </a:r>
          </a:p>
          <a:p>
            <a:pPr marL="449263" lvl="0" indent="0" algn="just">
              <a:lnSpc>
                <a:spcPct val="120000"/>
              </a:lnSpc>
              <a:buNone/>
            </a:pPr>
            <a:r>
              <a:rPr lang="cs-CZ" sz="1100" dirty="0" smtClean="0">
                <a:solidFill>
                  <a:srgbClr val="034A31"/>
                </a:solidFill>
              </a:rPr>
              <a:t>A) Dle </a:t>
            </a:r>
            <a:r>
              <a:rPr lang="cs-CZ" sz="1100" dirty="0">
                <a:solidFill>
                  <a:srgbClr val="034A31"/>
                </a:solidFill>
              </a:rPr>
              <a:t>§ 9 odst. 1 NV – OP </a:t>
            </a:r>
            <a:r>
              <a:rPr lang="cs-CZ" sz="1100" dirty="0" smtClean="0">
                <a:solidFill>
                  <a:srgbClr val="034A31"/>
                </a:solidFill>
              </a:rPr>
              <a:t>žádající v 2023 si </a:t>
            </a:r>
            <a:r>
              <a:rPr lang="cs-CZ" sz="1100" dirty="0">
                <a:solidFill>
                  <a:srgbClr val="034A31"/>
                </a:solidFill>
              </a:rPr>
              <a:t>zvolí rok předcházející roku, ve kterém začne provádět OPP, max. 3 roky zpět, tj. 2021 nebo 2022. </a:t>
            </a:r>
            <a:r>
              <a:rPr lang="cs-CZ" sz="1100" dirty="0" smtClean="0">
                <a:solidFill>
                  <a:srgbClr val="034A31"/>
                </a:solidFill>
              </a:rPr>
              <a:t>2023 </a:t>
            </a:r>
            <a:r>
              <a:rPr lang="cs-CZ" sz="1100" dirty="0">
                <a:solidFill>
                  <a:srgbClr val="034A31"/>
                </a:solidFill>
              </a:rPr>
              <a:t>ne – není spočítaná obch. </a:t>
            </a:r>
            <a:r>
              <a:rPr lang="cs-CZ" sz="1100" dirty="0" smtClean="0">
                <a:solidFill>
                  <a:srgbClr val="034A31"/>
                </a:solidFill>
              </a:rPr>
              <a:t>produkce</a:t>
            </a:r>
            <a:endParaRPr lang="cs-CZ" sz="1100" dirty="0">
              <a:solidFill>
                <a:srgbClr val="034A31"/>
              </a:solidFill>
            </a:endParaRPr>
          </a:p>
          <a:p>
            <a:pPr marL="449263" lvl="0" indent="0" algn="just">
              <a:lnSpc>
                <a:spcPct val="120000"/>
              </a:lnSpc>
              <a:buNone/>
            </a:pPr>
            <a:r>
              <a:rPr lang="cs-CZ" sz="1100" dirty="0" smtClean="0">
                <a:solidFill>
                  <a:srgbClr val="034A31"/>
                </a:solidFill>
              </a:rPr>
              <a:t>B</a:t>
            </a:r>
            <a:r>
              <a:rPr lang="cs-CZ" sz="1100" dirty="0">
                <a:solidFill>
                  <a:srgbClr val="034A31"/>
                </a:solidFill>
              </a:rPr>
              <a:t>) Obchodovaná produkce – za producenty, kteří budou členové OP od 1.1. provádění </a:t>
            </a:r>
            <a:r>
              <a:rPr lang="cs-CZ" sz="1100" dirty="0" smtClean="0">
                <a:solidFill>
                  <a:srgbClr val="034A31"/>
                </a:solidFill>
              </a:rPr>
              <a:t>OPP tj. od 2024</a:t>
            </a:r>
            <a:endParaRPr lang="cs-CZ" sz="1100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5. Stanovy – ověřeno znění předložené k uznání, jinak předložit nové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6. Způsob financování provozního </a:t>
            </a:r>
            <a:r>
              <a:rPr lang="cs-CZ" dirty="0">
                <a:solidFill>
                  <a:srgbClr val="034A31"/>
                </a:solidFill>
              </a:rPr>
              <a:t>fondu - metoda výpočtu – </a:t>
            </a:r>
            <a:r>
              <a:rPr lang="cs-CZ" dirty="0" smtClean="0">
                <a:solidFill>
                  <a:srgbClr val="034A31"/>
                </a:solidFill>
              </a:rPr>
              <a:t>způsob stanovení výše příspěvků pro členy, </a:t>
            </a:r>
            <a:r>
              <a:rPr lang="cs-CZ" dirty="0">
                <a:solidFill>
                  <a:srgbClr val="034A31"/>
                </a:solidFill>
              </a:rPr>
              <a:t>postup financování – </a:t>
            </a:r>
            <a:r>
              <a:rPr lang="cs-CZ" dirty="0" smtClean="0">
                <a:solidFill>
                  <a:srgbClr val="034A31"/>
                </a:solidFill>
              </a:rPr>
              <a:t>kdy </a:t>
            </a:r>
            <a:r>
              <a:rPr lang="cs-CZ" dirty="0">
                <a:solidFill>
                  <a:srgbClr val="034A31"/>
                </a:solidFill>
              </a:rPr>
              <a:t>členové přispívají do </a:t>
            </a:r>
            <a:r>
              <a:rPr lang="cs-CZ" dirty="0" smtClean="0">
                <a:solidFill>
                  <a:srgbClr val="034A31"/>
                </a:solidFill>
              </a:rPr>
              <a:t>fondu</a:t>
            </a:r>
            <a:r>
              <a:rPr lang="cs-CZ" dirty="0">
                <a:solidFill>
                  <a:srgbClr val="034A31"/>
                </a:solidFill>
              </a:rPr>
              <a:t> </a:t>
            </a:r>
            <a:r>
              <a:rPr lang="cs-CZ" dirty="0" smtClean="0">
                <a:solidFill>
                  <a:srgbClr val="034A31"/>
                </a:solidFill>
              </a:rPr>
              <a:t>v průběhu OPP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7. </a:t>
            </a:r>
            <a:r>
              <a:rPr lang="cs-CZ" dirty="0">
                <a:solidFill>
                  <a:srgbClr val="034A31"/>
                </a:solidFill>
              </a:rPr>
              <a:t>Údaje o pracovnících, na jejichž personální náklady bude OP poskytována podpora – nutno zařadit pod dané opatření a způsobilý výdaj a rozhodnout, zda se pracovník věnuje této činnosti na plný úvazek, nebo </a:t>
            </a:r>
            <a:r>
              <a:rPr lang="cs-CZ" dirty="0" smtClean="0">
                <a:solidFill>
                  <a:srgbClr val="034A31"/>
                </a:solidFill>
              </a:rPr>
              <a:t>částečně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8. Povinné přílohy – povinné pokud není uvedeno jinak – tj. příloha č. 7 a 8, příp. č. 1, zápis z členské schůze, seznam dodaných produktů do OP za jednotlivé členy, seznam odběratelů produktů a příp. dokumenty k investicím do zavlažování</a:t>
            </a:r>
            <a:endParaRPr lang="cs-CZ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endParaRPr lang="cs-CZ" sz="1400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26568" y="840666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7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Žádost o schválení operačního programu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10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10803" y="1296663"/>
            <a:ext cx="10515600" cy="50245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7.2 PŘÍLOHA č. 7 – komentář k formuláři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LIST 1 – Navržená opatření a cíle</a:t>
            </a:r>
            <a:endParaRPr lang="cs-CZ" dirty="0" smtClean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1. IČO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2</a:t>
            </a:r>
            <a:r>
              <a:rPr lang="cs-CZ" dirty="0">
                <a:solidFill>
                  <a:srgbClr val="034A31"/>
                </a:solidFill>
              </a:rPr>
              <a:t>. </a:t>
            </a:r>
            <a:r>
              <a:rPr lang="cs-CZ" dirty="0" smtClean="0">
                <a:solidFill>
                  <a:srgbClr val="034A31"/>
                </a:solidFill>
              </a:rPr>
              <a:t>Navržená opatření, výdaje a sledované cíle </a:t>
            </a: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Číslo opatření, číslo výdaje, název a popis výdaje -  z </a:t>
            </a:r>
            <a:r>
              <a:rPr lang="cs-CZ" dirty="0">
                <a:solidFill>
                  <a:srgbClr val="034A31"/>
                </a:solidFill>
              </a:rPr>
              <a:t>listu </a:t>
            </a:r>
            <a:r>
              <a:rPr lang="cs-CZ" dirty="0" smtClean="0">
                <a:solidFill>
                  <a:srgbClr val="034A31"/>
                </a:solidFill>
              </a:rPr>
              <a:t>Přehled výdajů a cílů. Vybere se číslo opatření a název z rozbal. </a:t>
            </a:r>
            <a:r>
              <a:rPr lang="cs-CZ" smtClean="0">
                <a:solidFill>
                  <a:srgbClr val="034A31"/>
                </a:solidFill>
              </a:rPr>
              <a:t>seznamu</a:t>
            </a:r>
            <a:r>
              <a:rPr lang="cs-CZ" dirty="0" smtClean="0">
                <a:solidFill>
                  <a:srgbClr val="034A31"/>
                </a:solidFill>
              </a:rPr>
              <a:t>.</a:t>
            </a:r>
            <a:endParaRPr lang="cs-CZ" dirty="0">
              <a:solidFill>
                <a:srgbClr val="034A31"/>
              </a:solidFill>
            </a:endParaRP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Název konkrétního výdaje – upřesnění výdaje, popis a případně počet pořizovaných jednotek</a:t>
            </a: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Plánovaná hodnota výdaje bez DPH v Kč - souhrnná hodnota výdaje za všechny pořizované jednotky</a:t>
            </a: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IČO jednotlivých členů využívajících konkrétní výdaj</a:t>
            </a:r>
          </a:p>
          <a:p>
            <a:pPr marL="536575" algn="just">
              <a:lnSpc>
                <a:spcPct val="120000"/>
              </a:lnSpc>
              <a:buFontTx/>
              <a:buChar char="-"/>
            </a:pPr>
            <a:r>
              <a:rPr lang="cs-CZ" dirty="0" smtClean="0">
                <a:solidFill>
                  <a:srgbClr val="034A31"/>
                </a:solidFill>
              </a:rPr>
              <a:t>Sledovaný cíl – vybere se písmeno z přednastaveného seznamu – u brambor jen jeden, u OZ navíc k cílům dle čl. 46 je třeba u určitých opatření vybrat i cíl dle dalšího článku – podrobnosti v kapitole 4.2 příručky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1" dirty="0">
                <a:solidFill>
                  <a:schemeClr val="accent2"/>
                </a:solidFill>
              </a:rPr>
              <a:t>LIST 2 – </a:t>
            </a:r>
            <a:r>
              <a:rPr lang="cs-CZ" b="1" dirty="0" smtClean="0">
                <a:solidFill>
                  <a:schemeClr val="accent2"/>
                </a:solidFill>
              </a:rPr>
              <a:t>Přehled výdajů a cílů</a:t>
            </a:r>
            <a:endParaRPr lang="cs-CZ" b="1" dirty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sz="1400" dirty="0" smtClean="0">
                <a:solidFill>
                  <a:srgbClr val="034A31"/>
                </a:solidFill>
              </a:rPr>
              <a:t>Informativní přehled – příloha č. 5 nařízení vlády, pár bodů může být zkrácených</a:t>
            </a: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10803" y="832783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7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Žádost o schválení operačního programu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83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26568" y="1284788"/>
            <a:ext cx="10515600" cy="50245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7.2 PŘÍLOHA č. 7  – komentář k formuláři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LIST 3 – Plnění cílů</a:t>
            </a:r>
            <a:endParaRPr lang="cs-CZ" dirty="0" smtClean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Sledovaný cíl – uveden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Popis výchozího stavu před realizací operačního programu – souhrnně ke všem výdajům spadajícím pod daný cíl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Způsob plnění cíle  </a:t>
            </a:r>
            <a:r>
              <a:rPr lang="cs-CZ" dirty="0">
                <a:solidFill>
                  <a:srgbClr val="034A31"/>
                </a:solidFill>
              </a:rPr>
              <a:t>– souhrnně ke všem výdajům spadajícím pod daný </a:t>
            </a:r>
            <a:r>
              <a:rPr lang="cs-CZ" dirty="0" smtClean="0">
                <a:solidFill>
                  <a:srgbClr val="034A31"/>
                </a:solidFill>
              </a:rPr>
              <a:t>cíl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Popis cílového stavu po </a:t>
            </a:r>
            <a:r>
              <a:rPr lang="cs-CZ" dirty="0">
                <a:solidFill>
                  <a:srgbClr val="034A31"/>
                </a:solidFill>
              </a:rPr>
              <a:t>realizaci operačního </a:t>
            </a:r>
            <a:r>
              <a:rPr lang="cs-CZ" dirty="0" smtClean="0">
                <a:solidFill>
                  <a:srgbClr val="034A31"/>
                </a:solidFill>
              </a:rPr>
              <a:t>programu  </a:t>
            </a:r>
            <a:r>
              <a:rPr lang="cs-CZ" dirty="0">
                <a:solidFill>
                  <a:srgbClr val="034A31"/>
                </a:solidFill>
              </a:rPr>
              <a:t>– souhrnně ke všem výdajům spadajícím pod daný cíl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1" dirty="0" smtClean="0">
                <a:solidFill>
                  <a:schemeClr val="accent2"/>
                </a:solidFill>
              </a:rPr>
              <a:t>LIST 4 – Souhrn</a:t>
            </a:r>
            <a:endParaRPr lang="cs-CZ" b="1" dirty="0">
              <a:solidFill>
                <a:schemeClr val="accent2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>
                <a:solidFill>
                  <a:srgbClr val="034A31"/>
                </a:solidFill>
              </a:rPr>
              <a:t>Žadatel nevyplňuje</a:t>
            </a: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26568" y="872197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7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Žádost o schválení operačního programu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79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46163" y="1328193"/>
            <a:ext cx="10515600" cy="50245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7.3 PŘÍLOHA č. 8 – formulář  - komentář k formuláři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1. IČO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2. Rok operačního programu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3. Číslo opatření a způsobilého výdaje – dle přílohy č. 5 nařízení vlády nebo dle listu Přehled výdajů a cílů v příloze 7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4. Název a specifikace výdaje – INVESTIČNÍHO, tj. majetku, nikoli pouze výdaj v rámci opatření Investice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5. Přesný název dodavatele, cena nabídky a způsob oslovení – vlastní průzkum/žádost o cenovou nabídku apod.</a:t>
            </a: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6. Zdůvodnění výběru konečného dodavatele – s ohledem na zásadu 3E – hospodárnost, efektivnost a účelnost: tj. co nejnižší vynaložení prostředků při </a:t>
            </a:r>
            <a:r>
              <a:rPr lang="cs-CZ" dirty="0">
                <a:solidFill>
                  <a:srgbClr val="034A31"/>
                </a:solidFill>
              </a:rPr>
              <a:t>dodržení odpovídající </a:t>
            </a:r>
            <a:r>
              <a:rPr lang="cs-CZ" dirty="0" smtClean="0">
                <a:solidFill>
                  <a:srgbClr val="034A31"/>
                </a:solidFill>
              </a:rPr>
              <a:t>kvality zadaného požadavku</a:t>
            </a:r>
            <a:endParaRPr lang="cs-CZ" dirty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cs-CZ" dirty="0" smtClean="0">
                <a:solidFill>
                  <a:srgbClr val="034A31"/>
                </a:solidFill>
              </a:rPr>
              <a:t>7. Podkladové dokumenty – zaškrtne se přiložený dokument – mají být přiloženy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endParaRPr lang="cs-CZ" dirty="0" smtClean="0">
              <a:solidFill>
                <a:srgbClr val="034A31"/>
              </a:solidFill>
            </a:endParaRPr>
          </a:p>
          <a:p>
            <a:pPr algn="just">
              <a:lnSpc>
                <a:spcPct val="120000"/>
              </a:lnSpc>
            </a:pP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46163" y="864314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7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Žádost o schválení operačního programu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07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838200" y="1376216"/>
            <a:ext cx="10515600" cy="502458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endParaRPr lang="cs-CZ" dirty="0" smtClean="0">
              <a:solidFill>
                <a:srgbClr val="034A31"/>
              </a:solidFill>
            </a:endParaRPr>
          </a:p>
          <a:p>
            <a:pPr algn="ctr">
              <a:lnSpc>
                <a:spcPct val="120000"/>
              </a:lnSpc>
            </a:pPr>
            <a:endParaRPr lang="cs-CZ" dirty="0" smtClean="0">
              <a:solidFill>
                <a:srgbClr val="034A31"/>
              </a:solidFill>
              <a:hlinkClick r:id="rId2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3200" dirty="0" smtClean="0">
                <a:solidFill>
                  <a:srgbClr val="034A31"/>
                </a:solidFill>
                <a:hlinkClick r:id="rId2"/>
              </a:rPr>
              <a:t>info@szif.cz</a:t>
            </a:r>
            <a:endParaRPr lang="cs-CZ" sz="3200" dirty="0" smtClean="0">
              <a:solidFill>
                <a:srgbClr val="034A31"/>
              </a:solidFill>
            </a:endParaRPr>
          </a:p>
          <a:p>
            <a:pPr algn="ctr">
              <a:lnSpc>
                <a:spcPct val="120000"/>
              </a:lnSpc>
            </a:pPr>
            <a:endParaRPr lang="cs-CZ" sz="3200" dirty="0">
              <a:solidFill>
                <a:srgbClr val="034A31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cs-CZ" sz="3200" dirty="0" smtClean="0">
                <a:solidFill>
                  <a:srgbClr val="034A31"/>
                </a:solidFill>
              </a:rPr>
              <a:t>+420 222 871 871</a:t>
            </a:r>
          </a:p>
          <a:p>
            <a:pPr algn="just">
              <a:lnSpc>
                <a:spcPct val="120000"/>
              </a:lnSpc>
            </a:pPr>
            <a:endParaRPr lang="cs-CZ" sz="1400" dirty="0">
              <a:solidFill>
                <a:srgbClr val="034A31"/>
              </a:solidFill>
            </a:endParaRPr>
          </a:p>
          <a:p>
            <a:pPr marL="0" indent="0">
              <a:buNone/>
            </a:pPr>
            <a:endParaRPr lang="cs-CZ" sz="1100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768458" y="903728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8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Kontakt </a:t>
            </a:r>
            <a:r>
              <a:rPr lang="cs-CZ" dirty="0" err="1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szif</a:t>
            </a:r>
            <a:endParaRPr lang="cs-CZ" dirty="0">
              <a:solidFill>
                <a:schemeClr val="accent6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40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ástupný symbol pro text 17"/>
          <p:cNvSpPr>
            <a:spLocks noGrp="1"/>
          </p:cNvSpPr>
          <p:nvPr>
            <p:ph type="body" sz="quarter" idx="4294967295"/>
          </p:nvPr>
        </p:nvSpPr>
        <p:spPr>
          <a:xfrm>
            <a:off x="1398852" y="1680511"/>
            <a:ext cx="7996990" cy="3573134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Webové stránky SZIF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Průběh příjmu žádostí a lhůty</a:t>
            </a:r>
            <a:endParaRPr lang="cs-CZ" sz="160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Druhy příruček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Základní informace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Způsoby </a:t>
            </a:r>
            <a:r>
              <a:rPr lang="cs-CZ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podání </a:t>
            </a: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žádosti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pl-PL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Žádost </a:t>
            </a:r>
            <a:r>
              <a:rPr lang="pl-PL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 uznání za </a:t>
            </a: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organizaci producentů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Žádost </a:t>
            </a:r>
            <a:r>
              <a:rPr lang="cs-CZ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 </a:t>
            </a: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schválení operačního programu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Kontroly </a:t>
            </a:r>
            <a:r>
              <a:rPr lang="cs-CZ" sz="1600" dirty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 </a:t>
            </a: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místě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Závěr a diskuze</a:t>
            </a:r>
            <a:endParaRPr lang="cs-CZ" sz="160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cs-CZ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AutoNum type="arabicPeriod"/>
            </a:pPr>
            <a:endParaRPr lang="cs-CZ" sz="1600" dirty="0" smtClean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AutoNum type="arabicPeriod"/>
            </a:pPr>
            <a:endParaRPr lang="cs-CZ" sz="160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30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/>
          <p:cNvGrpSpPr/>
          <p:nvPr/>
        </p:nvGrpSpPr>
        <p:grpSpPr>
          <a:xfrm>
            <a:off x="0" y="5025394"/>
            <a:ext cx="12192000" cy="1272540"/>
            <a:chOff x="0" y="5349244"/>
            <a:chExt cx="12192000" cy="1272540"/>
          </a:xfrm>
        </p:grpSpPr>
        <p:sp>
          <p:nvSpPr>
            <p:cNvPr id="7" name="Obdélník 6"/>
            <p:cNvSpPr/>
            <p:nvPr/>
          </p:nvSpPr>
          <p:spPr>
            <a:xfrm>
              <a:off x="0" y="5349244"/>
              <a:ext cx="12192000" cy="1272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schemeClr val="tx1"/>
                </a:solidFill>
              </a:endParaRPr>
            </a:p>
          </p:txBody>
        </p:sp>
        <p:sp>
          <p:nvSpPr>
            <p:cNvPr id="8" name="TextovéPole 7"/>
            <p:cNvSpPr txBox="1"/>
            <p:nvPr/>
          </p:nvSpPr>
          <p:spPr>
            <a:xfrm>
              <a:off x="2998381" y="5785459"/>
              <a:ext cx="593296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2000" b="1" cap="all" spc="170" dirty="0" smtClean="0">
                  <a:solidFill>
                    <a:srgbClr val="004228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děkujeme VÁM Za pozornost</a:t>
              </a:r>
            </a:p>
          </p:txBody>
        </p:sp>
        <p:sp>
          <p:nvSpPr>
            <p:cNvPr id="2" name="TextovéPole 1"/>
            <p:cNvSpPr txBox="1"/>
            <p:nvPr/>
          </p:nvSpPr>
          <p:spPr>
            <a:xfrm>
              <a:off x="9123760" y="5554627"/>
              <a:ext cx="247025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Státní zemědělský intervenční fond</a:t>
              </a:r>
              <a:b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Ve Smečkách 33</a:t>
              </a:r>
              <a:b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Praha 1 – 110 00</a:t>
              </a:r>
              <a:b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/>
              </a:r>
              <a:b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1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info</a:t>
              </a:r>
              <a:r>
                <a:rPr lang="cs-CZ" sz="1000" spc="7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@szif.cz</a:t>
              </a:r>
              <a:endParaRPr lang="cs-CZ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13" name="Obrázek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946" y="5792634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260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846410"/>
            <a:ext cx="6540063" cy="41853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cs-CZ" sz="2200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1. </a:t>
            </a:r>
            <a:r>
              <a:rPr lang="cs-CZ" sz="2200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Webové stránky SZIF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/>
            </a:r>
            <a:b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</a:br>
            <a:endParaRPr lang="cs-CZ" sz="1400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324389"/>
            <a:ext cx="10515600" cy="385560"/>
          </a:xfrm>
        </p:spPr>
        <p:txBody>
          <a:bodyPr/>
          <a:lstStyle/>
          <a:p>
            <a:pPr marL="0" indent="0">
              <a:buNone/>
            </a:pPr>
            <a:r>
              <a:rPr lang="cs-CZ" dirty="0">
                <a:latin typeface="Verdana"/>
                <a:ea typeface="Verdana"/>
              </a:rPr>
              <a:t>  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838199" y="1159817"/>
            <a:ext cx="91766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Link</a:t>
            </a:r>
            <a:r>
              <a:rPr lang="cs-CZ" sz="1200" b="1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https://www.szif.cz/cs/szp23-opoz</a:t>
            </a:r>
            <a:endParaRPr lang="cs-CZ" sz="12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cs-CZ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Cesta</a:t>
            </a:r>
            <a:r>
              <a:rPr lang="cs-CZ" sz="1200" b="1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  SZIF poskytuje / Strategický plán 2023-2027 / Sektorové intervence / Organizace producentů pro </a:t>
            </a:r>
            <a:r>
              <a:rPr lang="cs-CZ" sz="12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konkrétní </a:t>
            </a:r>
            <a:r>
              <a:rPr lang="cs-CZ" sz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odvětví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/ Uznání za organizaci 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producentů - 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Schválení operačního programu - Podpora na výdaje uskutečněné </a:t>
            </a:r>
            <a:endParaRPr lang="cs-CZ" sz="12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v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rámci 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operačního programu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07" y="2116110"/>
            <a:ext cx="8037802" cy="421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65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838200" y="651079"/>
            <a:ext cx="10515600" cy="79264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1. 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Webové stránky SZIF</a:t>
            </a:r>
            <a:b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</a:br>
            <a:r>
              <a:rPr lang="cs-CZ" sz="1400" dirty="0" smtClean="0">
                <a:solidFill>
                  <a:schemeClr val="accent2"/>
                </a:solidFill>
                <a:latin typeface="Verdana"/>
                <a:ea typeface="Verdana"/>
              </a:rPr>
              <a:t>1.2. Uznání ZA ORGANIZACI PRODUCENTŮ - SEKCE </a:t>
            </a:r>
            <a:r>
              <a:rPr lang="cs-CZ" sz="1400" dirty="0">
                <a:solidFill>
                  <a:schemeClr val="accent2"/>
                </a:solidFill>
                <a:latin typeface="Verdana"/>
                <a:ea typeface="Verdana"/>
              </a:rPr>
              <a:t>KE STAŽENÍ</a:t>
            </a:r>
            <a:endParaRPr lang="cs-CZ" sz="1400" dirty="0">
              <a:solidFill>
                <a:schemeClr val="accent2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838200" y="1353298"/>
            <a:ext cx="9176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Link</a:t>
            </a:r>
            <a:r>
              <a:rPr lang="cs-CZ" sz="1200" b="1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https://www.szif.cz/cs/szp23-opoz-uznani-zop</a:t>
            </a:r>
            <a:endParaRPr lang="cs-CZ" sz="12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cs-CZ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Cesta</a:t>
            </a:r>
            <a:r>
              <a:rPr lang="cs-CZ" sz="1200" b="1" dirty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  SZIF poskytuje / Strategický plán 2023-2027 / Sektorové intervence / Organizace producentů pro </a:t>
            </a:r>
            <a:r>
              <a:rPr lang="cs-CZ" sz="12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konkrétní </a:t>
            </a:r>
            <a:r>
              <a:rPr lang="cs-CZ" sz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odvětví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</a:rPr>
              <a:t>/ Uznání za organizaci </a:t>
            </a:r>
            <a:r>
              <a:rPr lang="cs-CZ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producentů / Ke stažení</a:t>
            </a:r>
            <a:endParaRPr lang="cs-CZ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41" y="1999629"/>
            <a:ext cx="4655361" cy="4351338"/>
          </a:xfrm>
        </p:spPr>
      </p:pic>
    </p:spTree>
    <p:extLst>
      <p:ext uri="{BB962C8B-B14F-4D97-AF65-F5344CB8AC3E}">
        <p14:creationId xmlns:p14="http://schemas.microsoft.com/office/powerpoint/2010/main" val="18474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7889" y="826659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2. Průběh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příjmu žádostí a </a:t>
            </a:r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lhůty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7889" y="1225243"/>
            <a:ext cx="8729749" cy="516458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sz="1500" b="1" dirty="0">
                <a:solidFill>
                  <a:schemeClr val="accent2"/>
                </a:solidFill>
              </a:rPr>
              <a:t>2.1 </a:t>
            </a:r>
            <a:r>
              <a:rPr lang="cs-CZ" sz="1500" b="1" dirty="0" smtClean="0">
                <a:solidFill>
                  <a:schemeClr val="accent2"/>
                </a:solidFill>
              </a:rPr>
              <a:t>Žádost o </a:t>
            </a:r>
            <a:r>
              <a:rPr lang="cs-CZ" sz="1500" b="1" dirty="0">
                <a:solidFill>
                  <a:schemeClr val="accent2"/>
                </a:solidFill>
              </a:rPr>
              <a:t>uznání za organizaci producentů</a:t>
            </a:r>
            <a:endParaRPr lang="cs-CZ" sz="1500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cs-CZ" dirty="0" smtClean="0"/>
              <a:t>Žádost o uznání za organizaci producentů lze podat kdykoliv </a:t>
            </a:r>
            <a:r>
              <a:rPr lang="cs-CZ" b="1" dirty="0" smtClean="0"/>
              <a:t>v průběhu roku</a:t>
            </a:r>
            <a:r>
              <a:rPr lang="cs-CZ" dirty="0" smtClean="0"/>
              <a:t>. 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Vyhodnocení a rozhodnutí o této žádosti </a:t>
            </a:r>
            <a:r>
              <a:rPr lang="cs-CZ" dirty="0"/>
              <a:t>bude provedeno do </a:t>
            </a:r>
            <a:r>
              <a:rPr lang="cs-CZ" dirty="0" smtClean="0"/>
              <a:t>4 </a:t>
            </a:r>
            <a:r>
              <a:rPr lang="cs-CZ" dirty="0"/>
              <a:t>měsíců od podání žádosti doplněné všemi příslušnými </a:t>
            </a:r>
            <a:r>
              <a:rPr lang="cs-CZ" dirty="0" smtClean="0"/>
              <a:t>podklady.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Žadatel bude uznán </a:t>
            </a:r>
            <a:r>
              <a:rPr lang="cs-CZ" dirty="0"/>
              <a:t>za organizaci producentů </a:t>
            </a:r>
            <a:r>
              <a:rPr lang="cs-CZ" b="1" dirty="0" smtClean="0"/>
              <a:t>od data nabytí právní moci rozhodnutí o uznání.</a:t>
            </a:r>
            <a:endParaRPr lang="cs-CZ" b="1" dirty="0"/>
          </a:p>
          <a:p>
            <a:pPr marL="0" indent="0">
              <a:lnSpc>
                <a:spcPct val="110000"/>
              </a:lnSpc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2.2 </a:t>
            </a:r>
            <a:r>
              <a:rPr lang="cs-CZ" sz="1500" b="1" dirty="0">
                <a:solidFill>
                  <a:schemeClr val="accent2"/>
                </a:solidFill>
              </a:rPr>
              <a:t>Žádost o </a:t>
            </a:r>
            <a:r>
              <a:rPr lang="cs-CZ" sz="1500" b="1" dirty="0" smtClean="0">
                <a:solidFill>
                  <a:schemeClr val="accent2"/>
                </a:solidFill>
              </a:rPr>
              <a:t>schválení operačního programu</a:t>
            </a:r>
          </a:p>
          <a:p>
            <a:pPr>
              <a:lnSpc>
                <a:spcPct val="110000"/>
              </a:lnSpc>
            </a:pPr>
            <a:r>
              <a:rPr lang="cs-CZ" dirty="0"/>
              <a:t>Žádost o schválení operačního </a:t>
            </a:r>
            <a:r>
              <a:rPr lang="cs-CZ" dirty="0" smtClean="0"/>
              <a:t>programu lze </a:t>
            </a:r>
            <a:r>
              <a:rPr lang="cs-CZ" dirty="0"/>
              <a:t>podat </a:t>
            </a:r>
            <a:r>
              <a:rPr lang="cs-CZ" dirty="0" smtClean="0"/>
              <a:t>během roku, ale </a:t>
            </a:r>
            <a:r>
              <a:rPr lang="cs-CZ" b="1" dirty="0" smtClean="0"/>
              <a:t>nejpozději do 15. srpna </a:t>
            </a:r>
            <a:r>
              <a:rPr lang="cs-CZ" dirty="0" smtClean="0"/>
              <a:t>roku, který předchází roku, ve kterém se má operační program začít provádět.</a:t>
            </a:r>
          </a:p>
          <a:p>
            <a:pPr>
              <a:lnSpc>
                <a:spcPct val="110000"/>
              </a:lnSpc>
            </a:pPr>
            <a:r>
              <a:rPr lang="cs-CZ" dirty="0"/>
              <a:t>Vyhodnocení a rozhodnutí o této žádosti bude provedeno </a:t>
            </a:r>
            <a:r>
              <a:rPr lang="cs-CZ" dirty="0" smtClean="0"/>
              <a:t>tak, aby bylo možné operační program provádět v roce, který následuje po podání žádosti.</a:t>
            </a:r>
            <a:endParaRPr lang="cs-CZ" dirty="0"/>
          </a:p>
          <a:p>
            <a:pPr>
              <a:lnSpc>
                <a:spcPct val="110000"/>
              </a:lnSpc>
            </a:pPr>
            <a:r>
              <a:rPr lang="cs-CZ" dirty="0" smtClean="0"/>
              <a:t>Žadateli bude schválen operační program </a:t>
            </a:r>
            <a:r>
              <a:rPr lang="cs-CZ" b="1" dirty="0" smtClean="0"/>
              <a:t>datem </a:t>
            </a:r>
            <a:r>
              <a:rPr lang="cs-CZ" b="1" dirty="0"/>
              <a:t>nabytí právní moci rozhodnutí o </a:t>
            </a:r>
            <a:r>
              <a:rPr lang="cs-CZ" b="1" dirty="0" smtClean="0"/>
              <a:t>schválení.</a:t>
            </a:r>
            <a:endParaRPr lang="cs-CZ" b="1" dirty="0"/>
          </a:p>
          <a:p>
            <a:pPr marL="0" indent="0">
              <a:lnSpc>
                <a:spcPct val="110000"/>
              </a:lnSpc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2.3 Souběh Žádostí z bodu 2.1 a 2.2</a:t>
            </a:r>
            <a:endParaRPr lang="cs-CZ" sz="1500" b="1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cs-CZ" dirty="0"/>
              <a:t>Žádost o uznání za organizaci producentů </a:t>
            </a:r>
            <a:r>
              <a:rPr lang="cs-CZ" dirty="0" smtClean="0"/>
              <a:t>a o schválení </a:t>
            </a:r>
            <a:r>
              <a:rPr lang="cs-CZ" dirty="0"/>
              <a:t>operačního programu </a:t>
            </a:r>
            <a:r>
              <a:rPr lang="cs-CZ" b="1" dirty="0"/>
              <a:t>lze podat </a:t>
            </a:r>
            <a:r>
              <a:rPr lang="cs-CZ" b="1" dirty="0" smtClean="0"/>
              <a:t>současně </a:t>
            </a:r>
            <a:r>
              <a:rPr lang="cs-CZ" dirty="0" smtClean="0"/>
              <a:t>v jednom roce, přestože žadatel nebyl ještě uznán</a:t>
            </a:r>
            <a:r>
              <a:rPr lang="cs-CZ" dirty="0"/>
              <a:t> za organizaci </a:t>
            </a:r>
            <a:r>
              <a:rPr lang="cs-CZ" dirty="0" smtClean="0"/>
              <a:t>producentů.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Tyto žádosti musí být podány </a:t>
            </a:r>
            <a:r>
              <a:rPr lang="cs-CZ" b="1" dirty="0"/>
              <a:t>nejpozději do 15. srpna </a:t>
            </a:r>
            <a:r>
              <a:rPr lang="cs-CZ" dirty="0"/>
              <a:t>roku, který předchází roku, ve kterém se má operační program začít provádět.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Schválení operačního programu je podmíněno získáním uznání za organizaci producentů.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1500" b="1" dirty="0" smtClean="0">
                <a:solidFill>
                  <a:schemeClr val="accent2"/>
                </a:solidFill>
              </a:rPr>
              <a:t>2.4 Žádost o podporu</a:t>
            </a:r>
            <a:endParaRPr lang="cs-CZ" sz="1500" b="1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cs-CZ" dirty="0" smtClean="0"/>
              <a:t>Žádosti </a:t>
            </a:r>
            <a:r>
              <a:rPr lang="cs-CZ" dirty="0"/>
              <a:t>o </a:t>
            </a:r>
            <a:r>
              <a:rPr lang="cs-CZ" dirty="0" smtClean="0"/>
              <a:t>podporu lze podat do 31. 7. v případě části podpory a do 15. 2. v případě roční a zbývající podpory.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Informace, vč. příručky a formulářů budou k dispozici na začátku roku 2024.</a:t>
            </a: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6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861848" y="1144777"/>
            <a:ext cx="10084724" cy="5422276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2500" b="1" dirty="0">
                <a:solidFill>
                  <a:schemeClr val="accent2"/>
                </a:solidFill>
              </a:rPr>
              <a:t>3</a:t>
            </a:r>
            <a:r>
              <a:rPr lang="cs-CZ" sz="2500" b="1" dirty="0" smtClean="0">
                <a:solidFill>
                  <a:schemeClr val="accent2"/>
                </a:solidFill>
              </a:rPr>
              <a:t>.1 Příručka pro uznání za organizaci producentů</a:t>
            </a:r>
            <a:endParaRPr lang="cs-CZ" sz="2500" dirty="0">
              <a:solidFill>
                <a:schemeClr val="accent2"/>
              </a:solidFill>
            </a:endParaRPr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/>
              <a:t>Příručka podává základní informace zájemcům o získání uznání za organizaci producentů, kteří budou následně žádat o schválení operačního programu a dle jeho provádění o vyplacení </a:t>
            </a:r>
            <a:r>
              <a:rPr lang="cs-CZ" sz="2200" dirty="0" smtClean="0"/>
              <a:t>podpory.</a:t>
            </a:r>
            <a:endParaRPr lang="cs-CZ" sz="2200" dirty="0"/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 smtClean="0"/>
              <a:t>Slouží </a:t>
            </a:r>
            <a:r>
              <a:rPr lang="cs-CZ" sz="2200" dirty="0"/>
              <a:t>jako průvodce pro žadatele při vyplňování „Žádosti o uznání za organizaci producentů“ v odvětví ovoce a zeleniny, okrasných rostlin, brambor nebo vajec.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cs-CZ" sz="2200" dirty="0" smtClean="0"/>
              <a:t>Struktura Příručky</a:t>
            </a:r>
            <a:r>
              <a:rPr lang="cs-CZ" sz="1900" dirty="0" smtClean="0"/>
              <a:t>: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1. Úvod				</a:t>
            </a:r>
            <a:r>
              <a:rPr lang="pl-PL" sz="1800" dirty="0" smtClean="0">
                <a:latin typeface="Verdana" panose="020B0604030504040204" pitchFamily="34" charset="0"/>
              </a:rPr>
              <a:t>6</a:t>
            </a:r>
            <a:r>
              <a:rPr lang="pl-PL" sz="1800" dirty="0">
                <a:latin typeface="Verdana" panose="020B0604030504040204" pitchFamily="34" charset="0"/>
              </a:rPr>
              <a:t>. Povinnosti organizace producentů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2. Výčet legislativy			</a:t>
            </a:r>
            <a:r>
              <a:rPr lang="pl-PL" sz="1800" dirty="0" smtClean="0">
                <a:latin typeface="Verdana" panose="020B0604030504040204" pitchFamily="34" charset="0"/>
              </a:rPr>
              <a:t>7</a:t>
            </a:r>
            <a:r>
              <a:rPr lang="pl-PL" sz="1800" dirty="0">
                <a:latin typeface="Verdana" panose="020B0604030504040204" pitchFamily="34" charset="0"/>
              </a:rPr>
              <a:t>. Sankce za porušení povinností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3. Základní pojmy			</a:t>
            </a:r>
            <a:r>
              <a:rPr lang="pl-PL" sz="1800" dirty="0" smtClean="0">
                <a:latin typeface="Verdana" panose="020B0604030504040204" pitchFamily="34" charset="0"/>
              </a:rPr>
              <a:t>8</a:t>
            </a:r>
            <a:r>
              <a:rPr lang="pl-PL" sz="1800" dirty="0">
                <a:latin typeface="Verdana" panose="020B0604030504040204" pitchFamily="34" charset="0"/>
              </a:rPr>
              <a:t>. Kontroly na místě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pl-PL" sz="1800" dirty="0" smtClean="0">
                <a:latin typeface="Verdana" panose="020B0604030504040204" pitchFamily="34" charset="0"/>
              </a:rPr>
              <a:t>4. Podmínky uznání za organizaci producentů	</a:t>
            </a:r>
            <a:r>
              <a:rPr lang="cs-CZ" sz="1800" dirty="0" smtClean="0">
                <a:latin typeface="Verdana" panose="020B0604030504040204" pitchFamily="34" charset="0"/>
              </a:rPr>
              <a:t>9</a:t>
            </a:r>
            <a:r>
              <a:rPr lang="cs-CZ" sz="1800" dirty="0">
                <a:latin typeface="Verdana" panose="020B0604030504040204" pitchFamily="34" charset="0"/>
              </a:rPr>
              <a:t>. </a:t>
            </a:r>
            <a:r>
              <a:rPr lang="cs-CZ" sz="1800" dirty="0" smtClean="0">
                <a:latin typeface="Verdana" panose="020B0604030504040204" pitchFamily="34" charset="0"/>
              </a:rPr>
              <a:t>Seznamu </a:t>
            </a:r>
            <a:r>
              <a:rPr lang="cs-CZ" sz="1800" dirty="0">
                <a:latin typeface="Verdana" panose="020B0604030504040204" pitchFamily="34" charset="0"/>
              </a:rPr>
              <a:t>formulářů a dalších dokumentů a způsob jejich podání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pl-PL" sz="1800" dirty="0" smtClean="0">
                <a:latin typeface="Verdana" panose="020B0604030504040204" pitchFamily="34" charset="0"/>
              </a:rPr>
              <a:t>5. Žádost o uznání </a:t>
            </a:r>
            <a:r>
              <a:rPr lang="pl-PL" sz="1800" dirty="0">
                <a:latin typeface="Verdana" panose="020B0604030504040204" pitchFamily="34" charset="0"/>
              </a:rPr>
              <a:t>za organizaci </a:t>
            </a:r>
            <a:r>
              <a:rPr lang="pl-PL" sz="1800" dirty="0" smtClean="0">
                <a:latin typeface="Verdana" panose="020B0604030504040204" pitchFamily="34" charset="0"/>
              </a:rPr>
              <a:t>producentů	</a:t>
            </a:r>
            <a:r>
              <a:rPr lang="cs-CZ" sz="1800" dirty="0" smtClean="0">
                <a:latin typeface="Verdana" panose="020B0604030504040204" pitchFamily="34" charset="0"/>
              </a:rPr>
              <a:t>10</a:t>
            </a:r>
            <a:r>
              <a:rPr lang="cs-CZ" sz="1800" dirty="0">
                <a:latin typeface="Verdana" panose="020B0604030504040204" pitchFamily="34" charset="0"/>
              </a:rPr>
              <a:t>. </a:t>
            </a:r>
            <a:r>
              <a:rPr lang="cs-CZ" sz="1800" dirty="0" smtClean="0">
                <a:latin typeface="Verdana" panose="020B0604030504040204" pitchFamily="34" charset="0"/>
              </a:rPr>
              <a:t>Kontakt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cs-CZ" sz="2500" b="1" dirty="0" smtClean="0">
                <a:solidFill>
                  <a:schemeClr val="accent2"/>
                </a:solidFill>
              </a:rPr>
              <a:t>3.2 </a:t>
            </a:r>
            <a:r>
              <a:rPr lang="cs-CZ" sz="2500" b="1" dirty="0">
                <a:solidFill>
                  <a:schemeClr val="accent2"/>
                </a:solidFill>
              </a:rPr>
              <a:t>Příručka pro schvalování operačního programu</a:t>
            </a:r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 smtClean="0"/>
              <a:t>Příručka </a:t>
            </a:r>
            <a:r>
              <a:rPr lang="cs-CZ" sz="2200" dirty="0"/>
              <a:t>podává základní informace zájemcům o </a:t>
            </a:r>
            <a:r>
              <a:rPr lang="cs-CZ" sz="2200" dirty="0" smtClean="0"/>
              <a:t>schválení </a:t>
            </a:r>
            <a:r>
              <a:rPr lang="cs-CZ" sz="2200" dirty="0"/>
              <a:t>operačního programu </a:t>
            </a:r>
            <a:r>
              <a:rPr lang="cs-CZ" sz="2200" dirty="0" smtClean="0"/>
              <a:t>a poskytuje </a:t>
            </a:r>
            <a:r>
              <a:rPr lang="cs-CZ" sz="2200" dirty="0"/>
              <a:t>užitečné informace o struktuře a podmínkách vedoucích ke schválení operačního programu.</a:t>
            </a:r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/>
              <a:t>Slouží jako průvodce pro žadatele při vyplňování </a:t>
            </a:r>
            <a:r>
              <a:rPr lang="cs-CZ" sz="2200" dirty="0" smtClean="0"/>
              <a:t>„</a:t>
            </a:r>
            <a:r>
              <a:rPr lang="cs-CZ" sz="2200" dirty="0"/>
              <a:t>Žádosti o schválení operačního programu“ a jejích </a:t>
            </a:r>
            <a:r>
              <a:rPr lang="cs-CZ" sz="2200" dirty="0" smtClean="0"/>
              <a:t>příloh.</a:t>
            </a:r>
          </a:p>
          <a:p>
            <a:pPr lvl="1" algn="just">
              <a:lnSpc>
                <a:spcPct val="120000"/>
              </a:lnSpc>
              <a:spcBef>
                <a:spcPts val="300"/>
              </a:spcBef>
            </a:pPr>
            <a:r>
              <a:rPr lang="cs-CZ" sz="2200" dirty="0" smtClean="0"/>
              <a:t>Pro každé </a:t>
            </a:r>
            <a:r>
              <a:rPr lang="cs-CZ" sz="2200" dirty="0"/>
              <a:t>odvětví </a:t>
            </a:r>
            <a:r>
              <a:rPr lang="cs-CZ" sz="2200" dirty="0" smtClean="0"/>
              <a:t>- ovoce </a:t>
            </a:r>
            <a:r>
              <a:rPr lang="cs-CZ" sz="2200" dirty="0"/>
              <a:t>a zeleniny, okrasných rostlin, brambor nebo </a:t>
            </a:r>
            <a:r>
              <a:rPr lang="cs-CZ" sz="2200" dirty="0" smtClean="0"/>
              <a:t>vajec - je  vytvořena </a:t>
            </a:r>
            <a:r>
              <a:rPr lang="cs-CZ" sz="2200" dirty="0"/>
              <a:t>samostatná </a:t>
            </a:r>
            <a:r>
              <a:rPr lang="cs-CZ" sz="2200" dirty="0" smtClean="0"/>
              <a:t>Příručka pro </a:t>
            </a:r>
            <a:r>
              <a:rPr lang="cs-CZ" sz="2200" dirty="0"/>
              <a:t>schvalování operačního programu.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cs-CZ" sz="2200" dirty="0"/>
              <a:t>Struktura Příručky: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1. Úvod				</a:t>
            </a:r>
            <a:r>
              <a:rPr lang="pl-PL" sz="1800" dirty="0">
                <a:latin typeface="Verdana" panose="020B0604030504040204" pitchFamily="34" charset="0"/>
              </a:rPr>
              <a:t>6. Postup administrace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2. Výčet legislativy			</a:t>
            </a:r>
            <a:r>
              <a:rPr lang="pl-PL" sz="1800" dirty="0" smtClean="0">
                <a:latin typeface="Verdana" panose="020B0604030504040204" pitchFamily="34" charset="0"/>
              </a:rPr>
              <a:t>7</a:t>
            </a:r>
            <a:r>
              <a:rPr lang="pl-PL" sz="1800" dirty="0">
                <a:latin typeface="Verdana" panose="020B0604030504040204" pitchFamily="34" charset="0"/>
              </a:rPr>
              <a:t>. Kontroly na místě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cs-CZ" sz="1800" dirty="0" smtClean="0">
                <a:latin typeface="Verdana" panose="020B0604030504040204" pitchFamily="34" charset="0"/>
              </a:rPr>
              <a:t>3. Základní pojmy			</a:t>
            </a:r>
            <a:r>
              <a:rPr lang="pl-PL" sz="1800" dirty="0" smtClean="0">
                <a:latin typeface="Verdana" panose="020B0604030504040204" pitchFamily="34" charset="0"/>
              </a:rPr>
              <a:t>8</a:t>
            </a:r>
            <a:r>
              <a:rPr lang="pl-PL" sz="1800" dirty="0">
                <a:latin typeface="Verdana" panose="020B0604030504040204" pitchFamily="34" charset="0"/>
              </a:rPr>
              <a:t>. Oznamovací povinnost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pl-PL" sz="1800" dirty="0" smtClean="0">
                <a:latin typeface="Verdana" panose="020B0604030504040204" pitchFamily="34" charset="0"/>
              </a:rPr>
              <a:t>4. Operační program			</a:t>
            </a:r>
            <a:r>
              <a:rPr lang="cs-CZ" sz="1800" dirty="0" smtClean="0">
                <a:latin typeface="Verdana" panose="020B0604030504040204" pitchFamily="34" charset="0"/>
              </a:rPr>
              <a:t>9. Seznamu </a:t>
            </a:r>
            <a:r>
              <a:rPr lang="cs-CZ" sz="1800" dirty="0">
                <a:latin typeface="Verdana" panose="020B0604030504040204" pitchFamily="34" charset="0"/>
              </a:rPr>
              <a:t>formulářů a dalších dokumentů a způsob jejich podání</a:t>
            </a:r>
          </a:p>
          <a:p>
            <a:pPr marL="914400" lvl="2" indent="0" algn="just">
              <a:lnSpc>
                <a:spcPct val="120000"/>
              </a:lnSpc>
              <a:spcBef>
                <a:spcPts val="300"/>
              </a:spcBef>
              <a:buNone/>
            </a:pPr>
            <a:r>
              <a:rPr lang="pl-PL" sz="1800" dirty="0" smtClean="0">
                <a:latin typeface="Verdana" panose="020B0604030504040204" pitchFamily="34" charset="0"/>
              </a:rPr>
              <a:t>5. Žádost </a:t>
            </a:r>
            <a:r>
              <a:rPr lang="pl-PL" sz="1800" dirty="0">
                <a:latin typeface="Verdana" panose="020B0604030504040204" pitchFamily="34" charset="0"/>
              </a:rPr>
              <a:t>o schválení operačního programu </a:t>
            </a:r>
            <a:r>
              <a:rPr lang="pl-PL" sz="1800" dirty="0" smtClean="0">
                <a:latin typeface="Verdana" panose="020B0604030504040204" pitchFamily="34" charset="0"/>
              </a:rPr>
              <a:t>	</a:t>
            </a:r>
            <a:r>
              <a:rPr lang="cs-CZ" sz="1800" dirty="0" smtClean="0">
                <a:latin typeface="Verdana" panose="020B0604030504040204" pitchFamily="34" charset="0"/>
              </a:rPr>
              <a:t>10</a:t>
            </a:r>
            <a:r>
              <a:rPr lang="cs-CZ" sz="1800" dirty="0">
                <a:latin typeface="Verdana" panose="020B0604030504040204" pitchFamily="34" charset="0"/>
              </a:rPr>
              <a:t>. </a:t>
            </a:r>
            <a:r>
              <a:rPr lang="cs-CZ" sz="1800" dirty="0" smtClean="0">
                <a:latin typeface="Verdana" panose="020B0604030504040204" pitchFamily="34" charset="0"/>
              </a:rPr>
              <a:t>Kontakt</a:t>
            </a:r>
            <a:endParaRPr lang="cs-CZ" sz="1800" dirty="0">
              <a:latin typeface="Verdana" panose="020B0604030504040204" pitchFamily="34" charset="0"/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861848" y="751842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3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</a:t>
            </a:r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Druhy příruček</a:t>
            </a:r>
          </a:p>
        </p:txBody>
      </p:sp>
    </p:spTree>
    <p:extLst>
      <p:ext uri="{BB962C8B-B14F-4D97-AF65-F5344CB8AC3E}">
        <p14:creationId xmlns:p14="http://schemas.microsoft.com/office/powerpoint/2010/main" val="368173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767897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4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Základní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02721"/>
            <a:ext cx="9976658" cy="4892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4</a:t>
            </a:r>
            <a:r>
              <a:rPr lang="cs-CZ" sz="1400" b="1" dirty="0" smtClean="0">
                <a:solidFill>
                  <a:schemeClr val="accent2"/>
                </a:solidFill>
              </a:rPr>
              <a:t>.1 Podmínky uznání</a:t>
            </a:r>
            <a:endParaRPr lang="cs-CZ" sz="1400" dirty="0">
              <a:solidFill>
                <a:schemeClr val="accent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Právní </a:t>
            </a:r>
            <a:r>
              <a:rPr lang="cs-CZ" dirty="0" smtClean="0">
                <a:latin typeface="Verdana" panose="020B0604030504040204" pitchFamily="34" charset="0"/>
              </a:rPr>
              <a:t>forma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Činnost</a:t>
            </a:r>
            <a:r>
              <a:rPr lang="cs-CZ" dirty="0">
                <a:latin typeface="Verdana" panose="020B0604030504040204" pitchFamily="34" charset="0"/>
              </a:rPr>
              <a:t> </a:t>
            </a:r>
            <a:r>
              <a:rPr lang="cs-CZ" dirty="0" smtClean="0">
                <a:latin typeface="Verdana" panose="020B0604030504040204" pitchFamily="34" charset="0"/>
              </a:rPr>
              <a:t>OP</a:t>
            </a:r>
            <a:endParaRPr lang="cs-CZ" dirty="0">
              <a:latin typeface="Verdana" panose="020B060403050404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Fungování </a:t>
            </a:r>
            <a:r>
              <a:rPr lang="cs-CZ" dirty="0">
                <a:latin typeface="Verdana" panose="020B0604030504040204" pitchFamily="34" charset="0"/>
              </a:rPr>
              <a:t>a </a:t>
            </a:r>
            <a:r>
              <a:rPr lang="cs-CZ" dirty="0" smtClean="0">
                <a:latin typeface="Verdana" panose="020B0604030504040204" pitchFamily="34" charset="0"/>
              </a:rPr>
              <a:t>cíle OP </a:t>
            </a:r>
            <a:endParaRPr lang="cs-CZ" dirty="0">
              <a:latin typeface="Verdana" panose="020B060403050404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Zakladatelský dokument/Stanovy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Členská základna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latin typeface="Verdana" panose="020B0604030504040204" pitchFamily="34" charset="0"/>
              </a:rPr>
              <a:t>Personální ne-propojenost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Podíl na hlasovacích právech (demokratická kontrola fungování OP)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Podíl na kapitálu (demokratická kontrola fungování OP</a:t>
            </a:r>
            <a:r>
              <a:rPr lang="cs-CZ" dirty="0" smtClean="0">
                <a:latin typeface="Verdana" panose="020B0604030504040204" pitchFamily="34" charset="0"/>
              </a:rPr>
              <a:t>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Hodnota obchodované produkce </a:t>
            </a:r>
            <a:r>
              <a:rPr lang="cs-CZ" dirty="0" smtClean="0">
                <a:latin typeface="Verdana" panose="020B0604030504040204" pitchFamily="34" charset="0"/>
              </a:rPr>
              <a:t>OP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Uvádění produkce na trh mimo </a:t>
            </a:r>
            <a:r>
              <a:rPr lang="cs-CZ" dirty="0" smtClean="0">
                <a:latin typeface="Verdana" panose="020B0604030504040204" pitchFamily="34" charset="0"/>
              </a:rPr>
              <a:t>OP neboli přímý prodej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Verdana" panose="020B0604030504040204" pitchFamily="34" charset="0"/>
              </a:rPr>
              <a:t>Externí zajišťování činnosti </a:t>
            </a:r>
            <a:r>
              <a:rPr lang="cs-CZ" dirty="0" smtClean="0">
                <a:latin typeface="Verdana" panose="020B0604030504040204" pitchFamily="34" charset="0"/>
              </a:rPr>
              <a:t>OP </a:t>
            </a:r>
            <a:endParaRPr lang="cs-CZ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4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720600"/>
            <a:ext cx="10515600" cy="392935"/>
          </a:xfrm>
        </p:spPr>
        <p:txBody>
          <a:bodyPr/>
          <a:lstStyle/>
          <a:p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4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. </a:t>
            </a:r>
            <a:r>
              <a:rPr lang="cs-CZ" dirty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Základní 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  <a:ea typeface="Verdana" panose="020B0604030504040204" pitchFamily="34" charset="0"/>
              </a:rPr>
              <a:t>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83004"/>
            <a:ext cx="10515600" cy="50822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4</a:t>
            </a:r>
            <a:r>
              <a:rPr lang="cs-CZ" sz="1400" b="1" dirty="0" smtClean="0">
                <a:solidFill>
                  <a:schemeClr val="accent2"/>
                </a:solidFill>
              </a:rPr>
              <a:t>.2 </a:t>
            </a:r>
            <a:r>
              <a:rPr lang="cs-CZ" sz="1400" b="1" dirty="0">
                <a:solidFill>
                  <a:schemeClr val="accent2"/>
                </a:solidFill>
              </a:rPr>
              <a:t>Povinnosti </a:t>
            </a:r>
            <a:r>
              <a:rPr lang="cs-CZ" sz="1400" b="1" dirty="0" smtClean="0">
                <a:solidFill>
                  <a:schemeClr val="accent2"/>
                </a:solidFill>
              </a:rPr>
              <a:t>organizace </a:t>
            </a:r>
            <a:r>
              <a:rPr lang="cs-CZ" sz="1400" b="1" dirty="0">
                <a:solidFill>
                  <a:schemeClr val="accent2"/>
                </a:solidFill>
              </a:rPr>
              <a:t>producentů </a:t>
            </a:r>
            <a:r>
              <a:rPr lang="cs-CZ" sz="1400" b="1" dirty="0" smtClean="0">
                <a:solidFill>
                  <a:schemeClr val="accent2"/>
                </a:solidFill>
              </a:rPr>
              <a:t>(OP)</a:t>
            </a:r>
            <a:endParaRPr lang="cs-CZ" sz="1400" dirty="0">
              <a:solidFill>
                <a:schemeClr val="accent2"/>
              </a:solidFill>
            </a:endParaRPr>
          </a:p>
          <a:p>
            <a:r>
              <a:rPr lang="cs-CZ" dirty="0" smtClean="0"/>
              <a:t>Organizace producentů zajistí plnění všech podmínek pro uznání </a:t>
            </a:r>
            <a:r>
              <a:rPr lang="cs-CZ" b="1" dirty="0" smtClean="0"/>
              <a:t>po celou dobu trvání uznání</a:t>
            </a:r>
            <a:r>
              <a:rPr lang="cs-CZ" dirty="0" smtClean="0"/>
              <a:t>.</a:t>
            </a:r>
          </a:p>
          <a:p>
            <a:r>
              <a:rPr lang="cs-CZ" dirty="0" smtClean="0"/>
              <a:t>OP oznamuje Fondu veškeré změny, které souvisí s podmínkami uznání a vzájemným personálním propojením členů do 15 dnů od jejich vzniku.</a:t>
            </a:r>
          </a:p>
          <a:p>
            <a:r>
              <a:rPr lang="cs-CZ" dirty="0" smtClean="0"/>
              <a:t>OP vede odděleně evidenci pro každé odvětví, pro které je uznána.</a:t>
            </a:r>
          </a:p>
          <a:p>
            <a:endParaRPr lang="pl-PL" dirty="0" smtClean="0"/>
          </a:p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4</a:t>
            </a:r>
            <a:r>
              <a:rPr lang="cs-CZ" sz="1400" b="1" dirty="0" smtClean="0">
                <a:solidFill>
                  <a:schemeClr val="accent2"/>
                </a:solidFill>
              </a:rPr>
              <a:t>.3 Operační program a přehled výdajů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Přehled způsobilých výdajů pro jednotlivá opatření (intervence), ze kterých si OP může vybírat, je uveden </a:t>
            </a:r>
            <a:r>
              <a:rPr lang="cs-CZ" b="1" dirty="0" smtClean="0"/>
              <a:t>v Příloze č. 5 nařízení vlády</a:t>
            </a:r>
            <a:r>
              <a:rPr lang="cs-CZ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Na základě tohoto přehledu si OP zvolí </a:t>
            </a:r>
            <a:r>
              <a:rPr lang="cs-CZ" b="1" dirty="0" smtClean="0"/>
              <a:t>konkrétní výdaj</a:t>
            </a:r>
            <a:r>
              <a:rPr lang="cs-CZ" dirty="0" smtClean="0"/>
              <a:t>, který uvede v operačním programu a následně ho </a:t>
            </a:r>
            <a:r>
              <a:rPr lang="cs-CZ" dirty="0"/>
              <a:t>bude realizovat v </a:t>
            </a:r>
            <a:r>
              <a:rPr lang="cs-CZ" dirty="0" smtClean="0"/>
              <a:t>rámci operačního programu.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Podrobnější informace budou sděleny v kapitole č. 7 této prezentace v rámci představení Přílohy č. 7.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1400" b="1" dirty="0">
                <a:solidFill>
                  <a:schemeClr val="accent2"/>
                </a:solidFill>
              </a:rPr>
              <a:t>4</a:t>
            </a:r>
            <a:r>
              <a:rPr lang="cs-CZ" sz="1400" b="1" dirty="0" smtClean="0">
                <a:solidFill>
                  <a:schemeClr val="accent2"/>
                </a:solidFill>
              </a:rPr>
              <a:t>.4 Cíle operačního programu (OPP)</a:t>
            </a:r>
            <a:endParaRPr lang="cs-CZ" sz="1400" b="1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</a:pPr>
            <a:r>
              <a:rPr lang="cs-CZ" dirty="0" smtClean="0"/>
              <a:t>Cíle, kterých má být dosaženo prostřednictvím operačního programu, jsou uvedeny u každého opatření v příloze č. 5 nařízení vlády v souladu s </a:t>
            </a:r>
            <a:r>
              <a:rPr lang="cs-CZ" dirty="0"/>
              <a:t>čl. 46 NEPR 2021/2115 a tam, kde je to relevantní, i podle čl. 12, 13 a 14 NK </a:t>
            </a:r>
            <a:r>
              <a:rPr lang="cs-CZ" dirty="0" smtClean="0"/>
              <a:t>2022/126. 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V návrhu </a:t>
            </a:r>
            <a:r>
              <a:rPr lang="cs-CZ" dirty="0"/>
              <a:t>OPP </a:t>
            </a:r>
            <a:r>
              <a:rPr lang="cs-CZ" dirty="0" smtClean="0"/>
              <a:t>stanoví OP</a:t>
            </a:r>
            <a:r>
              <a:rPr lang="cs-CZ" dirty="0"/>
              <a:t> </a:t>
            </a:r>
            <a:r>
              <a:rPr lang="cs-CZ" b="1" dirty="0" smtClean="0"/>
              <a:t>u </a:t>
            </a:r>
            <a:r>
              <a:rPr lang="cs-CZ" b="1" dirty="0"/>
              <a:t>každého plánovaného výdaje </a:t>
            </a:r>
            <a:r>
              <a:rPr lang="cs-CZ" dirty="0"/>
              <a:t>v rámci opatření </a:t>
            </a:r>
            <a:r>
              <a:rPr lang="cs-CZ" b="1" dirty="0" smtClean="0"/>
              <a:t>konkrétní cíl</a:t>
            </a:r>
            <a:r>
              <a:rPr lang="cs-CZ" dirty="0" smtClean="0"/>
              <a:t>, </a:t>
            </a:r>
            <a:r>
              <a:rPr lang="cs-CZ" dirty="0"/>
              <a:t>kterého chce dosáhnout při uskutečnění daného výdaje.</a:t>
            </a:r>
          </a:p>
          <a:p>
            <a:pPr>
              <a:lnSpc>
                <a:spcPct val="100000"/>
              </a:lnSpc>
            </a:pPr>
            <a:r>
              <a:rPr lang="cs-CZ" dirty="0"/>
              <a:t>Podrobnější informace budou sděleny v kapitole č. 7 této prezentace v rámci představení Přílohy č. 7.</a:t>
            </a:r>
          </a:p>
          <a:p>
            <a:pPr marL="0" indent="0">
              <a:lnSpc>
                <a:spcPct val="100000"/>
              </a:lnSpc>
              <a:buNone/>
            </a:pPr>
            <a:endParaRPr lang="cs-CZ" dirty="0">
              <a:solidFill>
                <a:schemeClr val="accent2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97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7889" y="731205"/>
            <a:ext cx="10515600" cy="39293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5</a:t>
            </a:r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. Způsoby </a:t>
            </a:r>
            <a:r>
              <a:rPr lang="cs-CZ" dirty="0">
                <a:solidFill>
                  <a:srgbClr val="034A31"/>
                </a:solidFill>
                <a:ea typeface="Verdana" panose="020B0604030504040204" pitchFamily="34" charset="0"/>
              </a:rPr>
              <a:t>podání </a:t>
            </a:r>
            <a:r>
              <a:rPr lang="cs-CZ" dirty="0" smtClean="0">
                <a:solidFill>
                  <a:srgbClr val="034A31"/>
                </a:solidFill>
                <a:ea typeface="Verdana" panose="020B0604030504040204" pitchFamily="34" charset="0"/>
              </a:rPr>
              <a:t>žádosti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7889" y="1218733"/>
            <a:ext cx="10716491" cy="504068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4.1 </a:t>
            </a:r>
            <a:r>
              <a:rPr lang="cs-CZ" sz="1400" b="1" dirty="0">
                <a:solidFill>
                  <a:schemeClr val="accent2"/>
                </a:solidFill>
              </a:rPr>
              <a:t>Datovou schránkou (jn2aiqd)</a:t>
            </a:r>
          </a:p>
          <a:p>
            <a:pPr>
              <a:lnSpc>
                <a:spcPct val="100000"/>
              </a:lnSpc>
            </a:pPr>
            <a:r>
              <a:rPr lang="cs-CZ" dirty="0"/>
              <a:t>V případě podávání žádosti, kdy je žadatelem právnická osoba, za kterou může jednat samostatně jeden/i více oprávněných osob ze statutárních zástupců, nemusí být žádost opatřena kvalifikovaným elektronickým podpisem. </a:t>
            </a:r>
            <a:endParaRPr lang="cs-CZ" dirty="0" smtClean="0"/>
          </a:p>
          <a:p>
            <a:pPr>
              <a:lnSpc>
                <a:spcPct val="100000"/>
              </a:lnSpc>
            </a:pPr>
            <a:r>
              <a:rPr lang="cs-CZ" dirty="0" smtClean="0"/>
              <a:t>Žadatel </a:t>
            </a:r>
            <a:r>
              <a:rPr lang="cs-CZ" dirty="0"/>
              <a:t>odešle dokumenty včetně příloh datovou schránkou na SZIF (jn2aiqd</a:t>
            </a:r>
            <a:r>
              <a:rPr lang="cs-CZ" dirty="0" smtClean="0"/>
              <a:t>).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Tento způsob je </a:t>
            </a:r>
            <a:r>
              <a:rPr lang="cs-CZ" b="1" dirty="0" smtClean="0"/>
              <a:t>upřednostňován</a:t>
            </a:r>
            <a:r>
              <a:rPr lang="cs-CZ" dirty="0" smtClean="0"/>
              <a:t> z důvodu urychlení komunikace mezi SZIF a žadatelem.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4.2 </a:t>
            </a:r>
            <a:r>
              <a:rPr lang="cs-CZ" sz="1400" b="1" dirty="0">
                <a:solidFill>
                  <a:schemeClr val="accent2"/>
                </a:solidFill>
              </a:rPr>
              <a:t>E-podatelnou</a:t>
            </a:r>
          </a:p>
          <a:p>
            <a:pPr>
              <a:lnSpc>
                <a:spcPct val="100000"/>
              </a:lnSpc>
            </a:pPr>
            <a:r>
              <a:rPr lang="cs-CZ" dirty="0"/>
              <a:t>Dokumenty v aktivní verzi PDF </a:t>
            </a:r>
            <a:r>
              <a:rPr lang="cs-CZ" dirty="0" smtClean="0"/>
              <a:t>a ve verzi XLS se </a:t>
            </a:r>
            <a:r>
              <a:rPr lang="cs-CZ" dirty="0"/>
              <a:t>zasílají na adresu elektronické podatelny (podatelna@szif.cz). </a:t>
            </a:r>
            <a:endParaRPr lang="cs-CZ" dirty="0" smtClean="0"/>
          </a:p>
          <a:p>
            <a:pPr>
              <a:lnSpc>
                <a:spcPct val="100000"/>
              </a:lnSpc>
            </a:pPr>
            <a:r>
              <a:rPr lang="cs-CZ" dirty="0" smtClean="0"/>
              <a:t>Návod </a:t>
            </a:r>
            <a:r>
              <a:rPr lang="cs-CZ" dirty="0"/>
              <a:t>na užití elektronické podatelny SZIF je zveřejněn na www.szif.cz  v záložce Kontakty / Podatelna </a:t>
            </a:r>
            <a:r>
              <a:rPr lang="cs-CZ" dirty="0" smtClean="0"/>
              <a:t>- E-podatelna.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Dokumenty musí </a:t>
            </a:r>
            <a:r>
              <a:rPr lang="cs-CZ" dirty="0"/>
              <a:t>být podepsány se zaručeným elektronickým podpisem založeným na kvalifikovaném certifikátu pro elektronický </a:t>
            </a:r>
            <a:r>
              <a:rPr lang="cs-CZ" dirty="0" smtClean="0"/>
              <a:t>podpis osobou </a:t>
            </a:r>
            <a:r>
              <a:rPr lang="cs-CZ" dirty="0"/>
              <a:t>oprávněnou </a:t>
            </a:r>
            <a:r>
              <a:rPr lang="cs-CZ" dirty="0" smtClean="0"/>
              <a:t>jednat </a:t>
            </a:r>
            <a:r>
              <a:rPr lang="cs-CZ" dirty="0"/>
              <a:t>za právnickou </a:t>
            </a:r>
            <a:r>
              <a:rPr lang="cs-CZ" dirty="0" smtClean="0"/>
              <a:t>osobu.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4.3 </a:t>
            </a:r>
            <a:r>
              <a:rPr lang="cs-CZ" sz="1400" b="1" dirty="0">
                <a:solidFill>
                  <a:schemeClr val="accent2"/>
                </a:solidFill>
              </a:rPr>
              <a:t>Poštou</a:t>
            </a:r>
          </a:p>
          <a:p>
            <a:pPr>
              <a:lnSpc>
                <a:spcPct val="100000"/>
              </a:lnSpc>
            </a:pPr>
            <a:r>
              <a:rPr lang="cs-CZ" dirty="0"/>
              <a:t>Dokumenty žadatel zasílá na adresu centrálního pracoviště </a:t>
            </a:r>
            <a:r>
              <a:rPr lang="cs-CZ" dirty="0" smtClean="0"/>
              <a:t>SZIF – Oddělení organizací producentů, </a:t>
            </a:r>
            <a:r>
              <a:rPr lang="cs-CZ" dirty="0"/>
              <a:t>Ve Smečkách 33, 110 00 Praha </a:t>
            </a:r>
            <a:r>
              <a:rPr lang="cs-CZ" dirty="0" smtClean="0"/>
              <a:t>1 a musí být podepsány osobou oprávněnou jednat za právnickou osobu.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cs-CZ" sz="1400" b="1" dirty="0" smtClean="0">
                <a:solidFill>
                  <a:schemeClr val="accent2"/>
                </a:solidFill>
              </a:rPr>
              <a:t>4.4 </a:t>
            </a:r>
            <a:r>
              <a:rPr lang="cs-CZ" sz="1400" b="1" dirty="0">
                <a:solidFill>
                  <a:schemeClr val="accent2"/>
                </a:solidFill>
              </a:rPr>
              <a:t>Osobně</a:t>
            </a:r>
          </a:p>
          <a:p>
            <a:pPr>
              <a:lnSpc>
                <a:spcPct val="100000"/>
              </a:lnSpc>
            </a:pPr>
            <a:r>
              <a:rPr lang="cs-CZ" dirty="0"/>
              <a:t>Dokumenty doručí žadatel osobně na podatelnu centrálního pracoviště SZIF, Ve Smečkách 33, 110 00 Praha 1, přízemí, a to v pracovní dny v úředních hodinách: </a:t>
            </a:r>
            <a:r>
              <a:rPr lang="cs-CZ" dirty="0">
                <a:hlinkClick r:id="rId2"/>
              </a:rPr>
              <a:t>https://www.szif.cz/</a:t>
            </a:r>
            <a:r>
              <a:rPr lang="cs-CZ" dirty="0" err="1">
                <a:hlinkClick r:id="rId2"/>
              </a:rPr>
              <a:t>cs</a:t>
            </a:r>
            <a:r>
              <a:rPr lang="cs-CZ" dirty="0">
                <a:hlinkClick r:id="rId2"/>
              </a:rPr>
              <a:t>/podatelna</a:t>
            </a:r>
            <a:r>
              <a:rPr lang="cs-CZ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Dokumenty </a:t>
            </a:r>
            <a:r>
              <a:rPr lang="cs-CZ" dirty="0"/>
              <a:t>musí být podepsány osobou oprávněnou jednat za právnickou </a:t>
            </a:r>
            <a:r>
              <a:rPr lang="cs-CZ" dirty="0" smtClean="0"/>
              <a:t>osobu.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556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ZIF prezentace šablona 2021" id="{2DE5CE67-D1E9-4416-A124-9CB3922A2598}" vid="{6BA11A50-D725-414B-AAB4-C334BA639DCF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SZIF_prezentace_sablona_2021</Template>
  <TotalTime>1653</TotalTime>
  <Words>2425</Words>
  <Application>Microsoft Office PowerPoint</Application>
  <PresentationFormat>Širokoúhlá obrazovka</PresentationFormat>
  <Paragraphs>245</Paragraphs>
  <Slides>20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Verdana</vt:lpstr>
      <vt:lpstr>Motiv Office</vt:lpstr>
      <vt:lpstr>Prezentace aplikace PowerPoint</vt:lpstr>
      <vt:lpstr>Prezentace aplikace PowerPoint</vt:lpstr>
      <vt:lpstr>1. Webové stránky SZIF </vt:lpstr>
      <vt:lpstr>1. Webové stránky SZIF 1.2. Uznání ZA ORGANIZACI PRODUCENTŮ - SEKCE KE STAŽENÍ</vt:lpstr>
      <vt:lpstr>2. Průběh příjmu žádostí a lhůty</vt:lpstr>
      <vt:lpstr>3. Druhy příruček</vt:lpstr>
      <vt:lpstr>4. Základní INFORMACE</vt:lpstr>
      <vt:lpstr>4. Základní informace</vt:lpstr>
      <vt:lpstr>5. Způsoby podání žádosti</vt:lpstr>
      <vt:lpstr>6. Žádost o uznání za organizaci producentů</vt:lpstr>
      <vt:lpstr>6. Žádost o uznání za organizaci producentů - Přílohy</vt:lpstr>
      <vt:lpstr>6. Žádost o uznání za organizaci producentů - Přílohy</vt:lpstr>
      <vt:lpstr>6. Žádost o uznání za organizaci producentů - Přílohy</vt:lpstr>
      <vt:lpstr>6. Žádost o uznání za organizaci producentů - Přílohy</vt:lpstr>
      <vt:lpstr>7. Žádost o schválení operačního programu</vt:lpstr>
      <vt:lpstr>7. Žádost o schválení operačního programu</vt:lpstr>
      <vt:lpstr>7. Žádost o schválení operačního programu</vt:lpstr>
      <vt:lpstr>7. Žádost o schválení operačního programu</vt:lpstr>
      <vt:lpstr>8. Kontakt szif</vt:lpstr>
      <vt:lpstr>Prezentace aplikace PowerPoint</vt:lpstr>
    </vt:vector>
  </TitlesOfParts>
  <Company>SZIF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Bláhová Jitka</dc:creator>
  <cp:lastModifiedBy>Rebcová Kateřina Ing.</cp:lastModifiedBy>
  <cp:revision>256</cp:revision>
  <cp:lastPrinted>2023-05-11T12:04:40Z</cp:lastPrinted>
  <dcterms:created xsi:type="dcterms:W3CDTF">2021-02-03T13:49:30Z</dcterms:created>
  <dcterms:modified xsi:type="dcterms:W3CDTF">2023-05-16T07:22:31Z</dcterms:modified>
</cp:coreProperties>
</file>