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81" r:id="rId2"/>
    <p:sldId id="318" r:id="rId3"/>
    <p:sldId id="313" r:id="rId4"/>
    <p:sldId id="257" r:id="rId5"/>
    <p:sldId id="314" r:id="rId6"/>
    <p:sldId id="315" r:id="rId7"/>
    <p:sldId id="316" r:id="rId8"/>
    <p:sldId id="319" r:id="rId9"/>
    <p:sldId id="301" r:id="rId10"/>
  </p:sldIdLst>
  <p:sldSz cx="10691813" cy="6011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2DDC3F2-C891-4933-8262-6D6DAEAA02B3}">
          <p14:sldIdLst>
            <p14:sldId id="281"/>
            <p14:sldId id="318"/>
            <p14:sldId id="313"/>
            <p14:sldId id="257"/>
            <p14:sldId id="314"/>
            <p14:sldId id="315"/>
            <p14:sldId id="316"/>
          </p14:sldIdLst>
        </p14:section>
        <p14:section name="Oddíl bez názvu" id="{77F1BD17-6296-4FB8-834F-85162C46AAAD}">
          <p14:sldIdLst>
            <p14:sldId id="319"/>
            <p14:sldId id="30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002B"/>
    <a:srgbClr val="00A3E0"/>
    <a:srgbClr val="DADADA"/>
    <a:srgbClr val="878787"/>
    <a:srgbClr val="CCECDB"/>
    <a:srgbClr val="66C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7" d="100"/>
          <a:sy n="97" d="100"/>
        </p:scale>
        <p:origin x="50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71201-0FAB-4FEE-9CAE-C5BDB9559B3B}" type="datetimeFigureOut">
              <a:rPr lang="cs-CZ" smtClean="0"/>
              <a:t>07.06.2024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C355E-EE75-4F7F-8004-42D8E0E042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42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73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746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619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492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365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5238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6111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984" algn="l" defTabSz="801746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5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7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9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3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9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0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7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1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32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FB96157F-4B25-F25C-7EFF-211B05C773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95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69023E31-6EB9-6A34-DF34-78DA247592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12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2F9A82A-40E9-ED59-843C-85B34F58A0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90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FC5AAF10-696A-AF49-2E37-E608523F25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959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AF060F97-C532-E26E-E932-1EAC440A71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43513" y="357981"/>
            <a:ext cx="544830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20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FB96157F-4B25-F25C-7EFF-211B05C773F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81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69023E31-6EB9-6A34-DF34-78DA247592B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0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50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42F9A82A-40E9-ED59-843C-85B34F58A0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56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FC5AAF10-696A-AF49-2E37-E608523F25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9263" y="357980"/>
            <a:ext cx="516255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79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Předě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AF060F97-C532-E26E-E932-1EAC440A71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43513" y="357981"/>
            <a:ext cx="5448300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013546"/>
            <a:ext cx="5151567" cy="3984769"/>
          </a:xfrm>
        </p:spPr>
        <p:txBody>
          <a:bodyPr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619629DE-399C-B32C-E9DE-B911EE28F4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000" y="360991"/>
            <a:ext cx="10477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54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7732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00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37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74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734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931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3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8500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82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512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9_Závěrečný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83210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30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364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bsah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209198"/>
            <a:ext cx="5176735" cy="4042309"/>
          </a:xfrm>
        </p:spPr>
        <p:txBody>
          <a:bodyPr/>
          <a:lstStyle>
            <a:lvl1pPr marL="360363" indent="-360363">
              <a:spcBef>
                <a:spcPts val="300"/>
              </a:spcBef>
              <a:buFont typeface="+mj-lt"/>
              <a:buAutoNum type="arabicPeriod"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47F-A465-4AC2-978D-FBE1E1E9B63C}" type="datetime1">
              <a:rPr lang="cs-CZ" smtClean="0"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1B3E73A-D19E-BEA4-0EE3-43A7BC5BB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3218"/>
            <a:ext cx="5162550" cy="5305425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accent1"/>
                </a:solidFill>
              </a:rPr>
              <a:t>strana</a:t>
            </a:r>
          </a:p>
        </p:txBody>
      </p:sp>
    </p:spTree>
    <p:extLst>
      <p:ext uri="{BB962C8B-B14F-4D97-AF65-F5344CB8AC3E}">
        <p14:creationId xmlns:p14="http://schemas.microsoft.com/office/powerpoint/2010/main" val="23358333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bsah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209198"/>
            <a:ext cx="5176735" cy="4042309"/>
          </a:xfrm>
        </p:spPr>
        <p:txBody>
          <a:bodyPr/>
          <a:lstStyle>
            <a:lvl1pPr marL="360363" indent="-360363">
              <a:spcBef>
                <a:spcPts val="300"/>
              </a:spcBef>
              <a:buFont typeface="+mj-lt"/>
              <a:buAutoNum type="arabicPeriod"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71747F-A465-4AC2-978D-FBE1E1E9B63C}" type="datetime1">
              <a:rPr lang="cs-CZ" smtClean="0"/>
              <a:pPr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0CB255C-9AAE-3566-C5AF-60582642FC43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strana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3A3D276B-714B-A721-C658-A08477E112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9263" y="357981"/>
            <a:ext cx="516255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848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500"/>
              </a:spcBef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47F-A465-4AC2-978D-FBE1E1E9B63C}" type="datetime1">
              <a:rPr lang="cs-CZ" smtClean="0"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8734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text plus odrážk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2500"/>
              </a:spcBef>
              <a:buFontTx/>
              <a:buNone/>
              <a:defRPr/>
            </a:lvl1pPr>
            <a:lvl2pPr marL="268288" indent="-268288">
              <a:spcBef>
                <a:spcPts val="2500"/>
              </a:spcBef>
              <a:defRPr/>
            </a:lvl2pPr>
            <a:lvl3pPr marL="536575" indent="-268288">
              <a:spcBef>
                <a:spcPts val="2500"/>
              </a:spcBef>
              <a:defRPr/>
            </a:lvl3pPr>
            <a:lvl4pPr marL="804863" indent="-268288">
              <a:spcBef>
                <a:spcPts val="2500"/>
              </a:spcBef>
              <a:defRPr/>
            </a:lvl4pPr>
            <a:lvl5pPr marL="1073150" indent="-269875">
              <a:spcBef>
                <a:spcPts val="250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1747F-A465-4AC2-978D-FBE1E1E9B63C}" type="datetime1">
              <a:rPr lang="cs-CZ" smtClean="0"/>
              <a:t>07.06.2024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395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8" y="1209198"/>
            <a:ext cx="4716000" cy="4042308"/>
          </a:xfrm>
        </p:spPr>
        <p:txBody>
          <a:bodyPr/>
          <a:lstStyle>
            <a:lvl1pPr>
              <a:spcBef>
                <a:spcPts val="2500"/>
              </a:spcBef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816" y="1209197"/>
            <a:ext cx="4716000" cy="4042307"/>
          </a:xfrm>
        </p:spPr>
        <p:txBody>
          <a:bodyPr/>
          <a:lstStyle>
            <a:lvl1pPr>
              <a:spcBef>
                <a:spcPts val="2500"/>
              </a:spcBef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F2ED-C7D4-4403-ADE4-3B92A0018608}" type="datetime1">
              <a:rPr lang="cs-CZ" smtClean="0"/>
              <a:t>07.06.2024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55932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8" y="1209198"/>
            <a:ext cx="4716000" cy="4042308"/>
          </a:xfrm>
        </p:spPr>
        <p:txBody>
          <a:bodyPr/>
          <a:lstStyle>
            <a:lvl1pPr marL="0" indent="0">
              <a:spcBef>
                <a:spcPts val="2500"/>
              </a:spcBef>
              <a:buFontTx/>
              <a:buNone/>
              <a:defRPr/>
            </a:lvl1pPr>
            <a:lvl2pPr marL="268288" indent="-268288">
              <a:spcBef>
                <a:spcPts val="2500"/>
              </a:spcBef>
              <a:defRPr/>
            </a:lvl2pPr>
            <a:lvl3pPr marL="536575" indent="-268288">
              <a:spcBef>
                <a:spcPts val="2500"/>
              </a:spcBef>
              <a:defRPr/>
            </a:lvl3pPr>
            <a:lvl4pPr marL="804863" indent="-268288">
              <a:spcBef>
                <a:spcPts val="2500"/>
              </a:spcBef>
              <a:defRPr/>
            </a:lvl4pPr>
            <a:lvl5pPr marL="1073150" indent="-269875">
              <a:spcBef>
                <a:spcPts val="250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816" y="1209197"/>
            <a:ext cx="4716000" cy="4042307"/>
          </a:xfrm>
        </p:spPr>
        <p:txBody>
          <a:bodyPr/>
          <a:lstStyle>
            <a:lvl1pPr marL="0" indent="0">
              <a:spcBef>
                <a:spcPts val="2500"/>
              </a:spcBef>
              <a:buFontTx/>
              <a:buNone/>
              <a:defRPr/>
            </a:lvl1pPr>
            <a:lvl2pPr marL="268288" indent="-268288">
              <a:spcBef>
                <a:spcPts val="2500"/>
              </a:spcBef>
              <a:defRPr/>
            </a:lvl2pPr>
            <a:lvl3pPr marL="536575" indent="-268288">
              <a:spcBef>
                <a:spcPts val="2500"/>
              </a:spcBef>
              <a:defRPr/>
            </a:lvl3pPr>
            <a:lvl4pPr marL="804863" indent="-268288">
              <a:spcBef>
                <a:spcPts val="2500"/>
              </a:spcBef>
              <a:defRPr/>
            </a:lvl4pPr>
            <a:lvl5pPr marL="1073150" indent="-269875">
              <a:spcBef>
                <a:spcPts val="250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F2ED-C7D4-4403-ADE4-3B92A0018608}" type="datetime1">
              <a:rPr lang="cs-CZ" smtClean="0"/>
              <a:t>07.06.2024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7229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208800"/>
            <a:ext cx="8924400" cy="792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14" y="1206478"/>
            <a:ext cx="4716000" cy="722258"/>
          </a:xfrm>
        </p:spPr>
        <p:txBody>
          <a:bodyPr anchor="t"/>
          <a:lstStyle>
            <a:lvl1pPr marL="0" indent="0">
              <a:buNone/>
              <a:defRPr sz="2104" b="1">
                <a:solidFill>
                  <a:schemeClr val="accent1"/>
                </a:solidFill>
              </a:defRPr>
            </a:lvl1pPr>
            <a:lvl2pPr marL="400782" indent="0">
              <a:buNone/>
              <a:defRPr sz="1753" b="1"/>
            </a:lvl2pPr>
            <a:lvl3pPr marL="801563" indent="0">
              <a:buNone/>
              <a:defRPr sz="1578" b="1"/>
            </a:lvl3pPr>
            <a:lvl4pPr marL="1202345" indent="0">
              <a:buNone/>
              <a:defRPr sz="1403" b="1"/>
            </a:lvl4pPr>
            <a:lvl5pPr marL="1603126" indent="0">
              <a:buNone/>
              <a:defRPr sz="1403" b="1"/>
            </a:lvl5pPr>
            <a:lvl6pPr marL="2003908" indent="0">
              <a:buNone/>
              <a:defRPr sz="1403" b="1"/>
            </a:lvl6pPr>
            <a:lvl7pPr marL="2404689" indent="0">
              <a:buNone/>
              <a:defRPr sz="1403" b="1"/>
            </a:lvl7pPr>
            <a:lvl8pPr marL="2805471" indent="0">
              <a:buNone/>
              <a:defRPr sz="1403" b="1"/>
            </a:lvl8pPr>
            <a:lvl9pPr marL="3206252" indent="0">
              <a:buNone/>
              <a:defRPr sz="140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814" y="1928736"/>
            <a:ext cx="4716000" cy="332277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16000" y="1206478"/>
            <a:ext cx="4716000" cy="722258"/>
          </a:xfrm>
        </p:spPr>
        <p:txBody>
          <a:bodyPr anchor="t"/>
          <a:lstStyle>
            <a:lvl1pPr marL="0" indent="0">
              <a:buNone/>
              <a:defRPr sz="2104" b="1">
                <a:solidFill>
                  <a:schemeClr val="accent1"/>
                </a:solidFill>
              </a:defRPr>
            </a:lvl1pPr>
            <a:lvl2pPr marL="400782" indent="0">
              <a:buNone/>
              <a:defRPr sz="1753" b="1"/>
            </a:lvl2pPr>
            <a:lvl3pPr marL="801563" indent="0">
              <a:buNone/>
              <a:defRPr sz="1578" b="1"/>
            </a:lvl3pPr>
            <a:lvl4pPr marL="1202345" indent="0">
              <a:buNone/>
              <a:defRPr sz="1403" b="1"/>
            </a:lvl4pPr>
            <a:lvl5pPr marL="1603126" indent="0">
              <a:buNone/>
              <a:defRPr sz="1403" b="1"/>
            </a:lvl5pPr>
            <a:lvl6pPr marL="2003908" indent="0">
              <a:buNone/>
              <a:defRPr sz="1403" b="1"/>
            </a:lvl6pPr>
            <a:lvl7pPr marL="2404689" indent="0">
              <a:buNone/>
              <a:defRPr sz="1403" b="1"/>
            </a:lvl7pPr>
            <a:lvl8pPr marL="2805471" indent="0">
              <a:buNone/>
              <a:defRPr sz="1403" b="1"/>
            </a:lvl8pPr>
            <a:lvl9pPr marL="3206252" indent="0">
              <a:buNone/>
              <a:defRPr sz="140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6000" y="1928736"/>
            <a:ext cx="4716000" cy="332277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C455-17DE-4E1D-B764-FBFEAF81687E}" type="datetime1">
              <a:rPr lang="cs-CZ" smtClean="0"/>
              <a:t>07.06.2024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64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883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9B0E-BC02-4443-B597-BC78B2BD8B72}" type="datetime1">
              <a:rPr lang="cs-CZ" smtClean="0"/>
              <a:t>07.06.2024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20638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97AC3-233C-4B84-94F3-62D1D4660FAD}" type="datetime1">
              <a:rPr lang="cs-CZ" smtClean="0"/>
              <a:t>07.06.2024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16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1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3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6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8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58" y="1262208"/>
            <a:ext cx="5102975" cy="3487446"/>
          </a:xfrm>
        </p:spPr>
        <p:txBody>
          <a:bodyPr anchor="ctr">
            <a:normAutofit/>
          </a:bodyPr>
          <a:lstStyle>
            <a:lvl1pPr algn="l">
              <a:defRPr sz="2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258" y="4749654"/>
            <a:ext cx="5102975" cy="902209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400782" indent="0" algn="ctr">
              <a:buNone/>
              <a:defRPr sz="1753"/>
            </a:lvl2pPr>
            <a:lvl3pPr marL="801563" indent="0" algn="ctr">
              <a:buNone/>
              <a:defRPr sz="1578"/>
            </a:lvl3pPr>
            <a:lvl4pPr marL="1202345" indent="0" algn="ctr">
              <a:buNone/>
              <a:defRPr sz="1403"/>
            </a:lvl4pPr>
            <a:lvl5pPr marL="1603126" indent="0" algn="ctr">
              <a:buNone/>
              <a:defRPr sz="1403"/>
            </a:lvl5pPr>
            <a:lvl6pPr marL="2003908" indent="0" algn="ctr">
              <a:buNone/>
              <a:defRPr sz="1403"/>
            </a:lvl6pPr>
            <a:lvl7pPr marL="2404689" indent="0" algn="ctr">
              <a:buNone/>
              <a:defRPr sz="1403"/>
            </a:lvl7pPr>
            <a:lvl8pPr marL="2805471" indent="0" algn="ctr">
              <a:buNone/>
              <a:defRPr sz="1403"/>
            </a:lvl8pPr>
            <a:lvl9pPr marL="3206252" indent="0" algn="ctr">
              <a:buNone/>
              <a:defRPr sz="140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09F479A-2090-D610-ACFE-4790D6C119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258" y="360000"/>
            <a:ext cx="22574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0" y="209724"/>
            <a:ext cx="8922855" cy="792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99" y="1209198"/>
            <a:ext cx="9972000" cy="40423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8869" y="5375413"/>
            <a:ext cx="902944" cy="32007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CCE38B-6CEF-465A-91BF-83D88FF55B0A}" type="datetime1">
              <a:rPr lang="cs-CZ" smtClean="0"/>
              <a:pPr/>
              <a:t>07.06.2024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20033" y="5375413"/>
            <a:ext cx="8062821" cy="32007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99" y="5375413"/>
            <a:ext cx="334581" cy="320076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9E4296F-55C2-4DBE-A97A-727E9EE8601F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14715C35-30FA-4DA4-08B5-56CA22B53FDE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9288801" y="351743"/>
            <a:ext cx="1047750" cy="371475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2A57EC-941B-E24C-9F04-4FEF3E40DDA8}"/>
              </a:ext>
            </a:extLst>
          </p:cNvPr>
          <p:cNvSpPr txBox="1"/>
          <p:nvPr userDrawn="1"/>
        </p:nvSpPr>
        <p:spPr>
          <a:xfrm>
            <a:off x="360000" y="5375413"/>
            <a:ext cx="426399" cy="320076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r>
              <a:rPr lang="cs-CZ" sz="1200" dirty="0">
                <a:solidFill>
                  <a:schemeClr val="accent1"/>
                </a:solidFill>
              </a:rPr>
              <a:t>strana</a:t>
            </a:r>
          </a:p>
        </p:txBody>
      </p:sp>
    </p:spTree>
    <p:extLst>
      <p:ext uri="{BB962C8B-B14F-4D97-AF65-F5344CB8AC3E}">
        <p14:creationId xmlns:p14="http://schemas.microsoft.com/office/powerpoint/2010/main" val="2627565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672" r:id="rId23"/>
    <p:sldLayoutId id="2147483684" r:id="rId24"/>
    <p:sldLayoutId id="2147483685" r:id="rId25"/>
    <p:sldLayoutId id="2147483686" r:id="rId26"/>
    <p:sldLayoutId id="2147483703" r:id="rId27"/>
    <p:sldLayoutId id="2147483704" r:id="rId28"/>
    <p:sldLayoutId id="2147483705" r:id="rId29"/>
    <p:sldLayoutId id="2147483706" r:id="rId30"/>
    <p:sldLayoutId id="2147483707" r:id="rId31"/>
    <p:sldLayoutId id="2147483708" r:id="rId32"/>
    <p:sldLayoutId id="2147483670" r:id="rId33"/>
    <p:sldLayoutId id="2147483671" r:id="rId34"/>
    <p:sldLayoutId id="2147483662" r:id="rId35"/>
    <p:sldLayoutId id="2147483668" r:id="rId36"/>
    <p:sldLayoutId id="2147483664" r:id="rId37"/>
    <p:sldLayoutId id="2147483669" r:id="rId38"/>
    <p:sldLayoutId id="2147483665" r:id="rId39"/>
    <p:sldLayoutId id="2147483666" r:id="rId40"/>
    <p:sldLayoutId id="2147483667" r:id="rId41"/>
  </p:sldLayoutIdLst>
  <p:hf hdr="0" ftr="0" dt="0"/>
  <p:txStyles>
    <p:titleStyle>
      <a:lvl1pPr algn="l" defTabSz="801563" rtl="0" eaLnBrk="1" latinLnBrk="0" hangingPunct="1">
        <a:lnSpc>
          <a:spcPct val="10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801563" rtl="0" eaLnBrk="1" latinLnBrk="0" hangingPunct="1">
        <a:lnSpc>
          <a:spcPct val="100000"/>
        </a:lnSpc>
        <a:spcBef>
          <a:spcPts val="1500"/>
        </a:spcBef>
        <a:buFontTx/>
        <a:buBlip>
          <a:blip r:embed="rId4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8288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150" indent="-268288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9875" algn="l" defTabSz="801563" rtl="0" eaLnBrk="1" latinLnBrk="0" hangingPunct="1">
        <a:lnSpc>
          <a:spcPct val="100000"/>
        </a:lnSpc>
        <a:spcBef>
          <a:spcPts val="1200"/>
        </a:spcBef>
        <a:buFontTx/>
        <a:buBlip>
          <a:blip r:embed="rId45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04298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605080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3005861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406643" indent="-200391" algn="l" defTabSz="80156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1pPr>
      <a:lvl2pPr marL="400782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2pPr>
      <a:lvl3pPr marL="801563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3pPr>
      <a:lvl4pPr marL="1202345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603126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003908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404689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2805471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206252" algn="l" defTabSz="801563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6EA5FC-88AC-164E-FBBB-F8B88923F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086" y="1057256"/>
            <a:ext cx="5102975" cy="34874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SETKÁNÍ SE ZÁSTUPCI ORGANIZACÍ PRODUCENTŮ                   </a:t>
            </a:r>
            <a:br>
              <a:rPr lang="cs-CZ" dirty="0">
                <a:solidFill>
                  <a:schemeClr val="tx1"/>
                </a:solidFill>
              </a:rPr>
            </a:br>
            <a:br>
              <a:rPr lang="cs-CZ" dirty="0">
                <a:solidFill>
                  <a:schemeClr val="tx1"/>
                </a:solidFill>
              </a:rPr>
            </a:br>
            <a:r>
              <a:rPr lang="cs-CZ" sz="2400" dirty="0">
                <a:solidFill>
                  <a:schemeClr val="tx1"/>
                </a:solidFill>
              </a:rPr>
              <a:t>v odvětví:</a:t>
            </a:r>
            <a:br>
              <a:rPr lang="cs-CZ" sz="2400" dirty="0">
                <a:solidFill>
                  <a:schemeClr val="tx1"/>
                </a:solidFill>
              </a:rPr>
            </a:br>
            <a:r>
              <a:rPr lang="cs-CZ" sz="2400" dirty="0">
                <a:solidFill>
                  <a:schemeClr val="tx1"/>
                </a:solidFill>
              </a:rPr>
              <a:t>- </a:t>
            </a:r>
            <a:r>
              <a:rPr lang="cs-CZ" dirty="0">
                <a:solidFill>
                  <a:schemeClr val="tx1"/>
                </a:solidFill>
              </a:rPr>
              <a:t>Ovoce a zeleniny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- Vajec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- Brambor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- Okrasných rostlin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92238CE-E56F-E10A-A446-9A35985D9D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Červen 2024</a:t>
            </a:r>
          </a:p>
        </p:txBody>
      </p:sp>
    </p:spTree>
    <p:extLst>
      <p:ext uri="{BB962C8B-B14F-4D97-AF65-F5344CB8AC3E}">
        <p14:creationId xmlns:p14="http://schemas.microsoft.com/office/powerpoint/2010/main" val="358778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0D0311-5B0C-4E43-A0D0-05694760B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KNM SOT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012FA82-F463-41C5-AB89-63BB2EA07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Tx/>
              <a:buChar char="-"/>
            </a:pPr>
            <a:r>
              <a:rPr lang="cs-CZ" dirty="0"/>
              <a:t>Kontroly na místě (KNM) jsou vykonávány ze strany CP SZIF a RO SZIF. </a:t>
            </a:r>
          </a:p>
          <a:p>
            <a:pPr marL="342900" indent="-342900">
              <a:buFontTx/>
              <a:buChar char="-"/>
            </a:pPr>
            <a:r>
              <a:rPr lang="cs-CZ" dirty="0"/>
              <a:t>Metodické řízení výkonu KNM provádí Oddělení 12205 – Oddělení kontrol SOT a podpor na zvířata.</a:t>
            </a:r>
          </a:p>
          <a:p>
            <a:pPr marL="342900" indent="-342900">
              <a:buFontTx/>
              <a:buChar char="-"/>
            </a:pPr>
            <a:r>
              <a:rPr lang="cs-CZ" dirty="0"/>
              <a:t>KNM je prováděna bez ohlášení v sídle OP, členů OP, popř. dodavatelů.</a:t>
            </a:r>
          </a:p>
          <a:p>
            <a:pPr marL="342900" indent="-342900">
              <a:buFontTx/>
              <a:buChar char="-"/>
            </a:pPr>
            <a:r>
              <a:rPr lang="cs-CZ" dirty="0"/>
              <a:t>Inspektoři mají právo nahlížet a pořizovat kopie dokumentů souvisejících s výkonem kontroly a prokazující kontrolní závěry (účetnictví, smlouvy, bankovní účty atd.)</a:t>
            </a:r>
          </a:p>
          <a:p>
            <a:pPr marL="342900" indent="-342900">
              <a:buFontTx/>
              <a:buChar char="-"/>
            </a:pPr>
            <a:r>
              <a:rPr lang="cs-CZ"/>
              <a:t>Inspektoři </a:t>
            </a:r>
            <a:r>
              <a:rPr lang="cs-CZ" dirty="0"/>
              <a:t>jsou vázáni mlčenlivostí.</a:t>
            </a:r>
          </a:p>
          <a:p>
            <a:pPr marL="342900" indent="-342900">
              <a:buFontTx/>
              <a:buChar char="-"/>
            </a:pPr>
            <a:r>
              <a:rPr lang="cs-CZ" dirty="0"/>
              <a:t>Výsledkem KNM je Protokol z KNM, k němu je žadatel oprávněn podat námitky.</a:t>
            </a:r>
          </a:p>
          <a:p>
            <a:pPr marL="342900" indent="-342900">
              <a:buFontTx/>
              <a:buChar char="-"/>
            </a:pPr>
            <a:r>
              <a:rPr lang="cs-CZ" dirty="0"/>
              <a:t>Kontroly mohou být prováděny také ze strany EK, EUD, </a:t>
            </a:r>
            <a:r>
              <a:rPr lang="cs-CZ" dirty="0" err="1"/>
              <a:t>Mze</a:t>
            </a:r>
            <a:r>
              <a:rPr lang="cs-CZ" dirty="0"/>
              <a:t> a NKU.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F198DE9-2175-4489-8A63-3072119F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377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KNM SOT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Nejčastější zjištění roku 2022</a:t>
            </a:r>
          </a:p>
          <a:p>
            <a:pPr lvl="1"/>
            <a:r>
              <a:rPr lang="cs-CZ" dirty="0"/>
              <a:t>Bylo provedeno 19 KNM v následujícím členění: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r>
              <a:rPr lang="cs-CZ" dirty="0"/>
              <a:t>Z celkového provedeného počtu KNM bylo 8 KNM s identifikovaným zjištěním 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3</a:t>
            </a:fld>
            <a:endParaRPr lang="cs-CZ"/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06E9FBF0-1D56-4CF6-AF66-252F08441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81645"/>
              </p:ext>
            </p:extLst>
          </p:nvPr>
        </p:nvGraphicFramePr>
        <p:xfrm>
          <a:off x="603315" y="2158738"/>
          <a:ext cx="8225375" cy="22950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8188">
                  <a:extLst>
                    <a:ext uri="{9D8B030D-6E8A-4147-A177-3AD203B41FA5}">
                      <a16:colId xmlns:a16="http://schemas.microsoft.com/office/drawing/2014/main" val="2882424598"/>
                    </a:ext>
                  </a:extLst>
                </a:gridCol>
                <a:gridCol w="6259655">
                  <a:extLst>
                    <a:ext uri="{9D8B030D-6E8A-4147-A177-3AD203B41FA5}">
                      <a16:colId xmlns:a16="http://schemas.microsoft.com/office/drawing/2014/main" val="533495346"/>
                    </a:ext>
                  </a:extLst>
                </a:gridCol>
                <a:gridCol w="787532">
                  <a:extLst>
                    <a:ext uri="{9D8B030D-6E8A-4147-A177-3AD203B41FA5}">
                      <a16:colId xmlns:a16="http://schemas.microsoft.com/office/drawing/2014/main" val="1699517917"/>
                    </a:ext>
                  </a:extLst>
                </a:gridCol>
              </a:tblGrid>
              <a:tr h="35876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Celkový počet KNM     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Druh KNM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Počet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9925473"/>
                  </a:ext>
                </a:extLst>
              </a:tr>
              <a:tr h="3589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19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>
                          <a:effectLst/>
                        </a:rPr>
                        <a:t>Kontrola na místě u žadatele před vyplacením podpory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8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9613800"/>
                  </a:ext>
                </a:extLst>
              </a:tr>
              <a:tr h="4020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uznatelnosti nákladů před schválením operačního programu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7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0286269"/>
                  </a:ext>
                </a:extLst>
              </a:tr>
              <a:tr h="3862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dodržování podmínek uznání organizace producentů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1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3185180"/>
                  </a:ext>
                </a:extLst>
              </a:tr>
              <a:tr h="39413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na místě při předcházení krizím v rámci schváleného operačního programu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2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9299440"/>
                  </a:ext>
                </a:extLst>
              </a:tr>
              <a:tr h="37837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naplňování operačního programu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</a:rPr>
                        <a:t>1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477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3689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KNM SOT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119352"/>
            <a:ext cx="9972000" cy="4132156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Kontroly provedené v roce 2022 a nejčastější zjištění:</a:t>
            </a:r>
          </a:p>
          <a:p>
            <a:endParaRPr lang="cs-CZ" dirty="0"/>
          </a:p>
          <a:p>
            <a:pPr lvl="1">
              <a:spcBef>
                <a:spcPts val="600"/>
              </a:spcBef>
            </a:pPr>
            <a:r>
              <a:rPr lang="cs-CZ" dirty="0"/>
              <a:t>Způsobilost výdajů požadovaných k proplacení podpory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Uplatněné výdaje nebyly věcně způsobilé,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Uplatněné výdaje byly nadhodnocené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Uplatněné výdaje nesouvisely s činností organizace producentů,</a:t>
            </a:r>
          </a:p>
          <a:p>
            <a:pPr marL="268287" lvl="2" indent="0">
              <a:spcBef>
                <a:spcPts val="600"/>
              </a:spcBef>
              <a:buNone/>
            </a:pPr>
            <a:endParaRPr lang="cs-CZ" dirty="0"/>
          </a:p>
          <a:p>
            <a:pPr lvl="1">
              <a:spcBef>
                <a:spcPts val="600"/>
              </a:spcBef>
            </a:pPr>
            <a:r>
              <a:rPr lang="cs-CZ" dirty="0"/>
              <a:t>Složení organizace producentů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Uměle, účelově  vytvoření členové organizace producentů,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Ověření aktuálnosti členské základny</a:t>
            </a:r>
          </a:p>
          <a:p>
            <a:pPr marL="268287" lvl="2" indent="0">
              <a:spcBef>
                <a:spcPts val="600"/>
              </a:spcBef>
              <a:buNone/>
            </a:pPr>
            <a:endParaRPr lang="cs-CZ" dirty="0"/>
          </a:p>
          <a:p>
            <a:pPr lvl="1">
              <a:spcBef>
                <a:spcPts val="600"/>
              </a:spcBef>
            </a:pPr>
            <a:r>
              <a:rPr lang="cs-CZ" dirty="0"/>
              <a:t>Uvádění produkce na trh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Uvádění mimo organizaci producentů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Umělé navyšování produkce - </a:t>
            </a:r>
            <a:r>
              <a:rPr lang="cs-CZ" dirty="0" err="1"/>
              <a:t>přeprodeje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318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KNM SOT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Nejčastější zjištění roku 2023</a:t>
            </a:r>
          </a:p>
          <a:p>
            <a:pPr lvl="1"/>
            <a:r>
              <a:rPr lang="cs-CZ" dirty="0"/>
              <a:t>Bylo provedeno 18 KNM v následujícím členění: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r>
              <a:rPr lang="cs-CZ" dirty="0"/>
              <a:t>Z celkového provedeného počtu KNM bylo 8 KNM s identifikovaným zjištěním 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5</a:t>
            </a:fld>
            <a:endParaRPr lang="cs-CZ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4763EFA2-4184-4E15-BB77-BB8C19C84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725431"/>
              </p:ext>
            </p:extLst>
          </p:nvPr>
        </p:nvGraphicFramePr>
        <p:xfrm>
          <a:off x="707010" y="2168165"/>
          <a:ext cx="7940376" cy="17533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1685">
                  <a:extLst>
                    <a:ext uri="{9D8B030D-6E8A-4147-A177-3AD203B41FA5}">
                      <a16:colId xmlns:a16="http://schemas.microsoft.com/office/drawing/2014/main" val="3029595228"/>
                    </a:ext>
                  </a:extLst>
                </a:gridCol>
                <a:gridCol w="5643705">
                  <a:extLst>
                    <a:ext uri="{9D8B030D-6E8A-4147-A177-3AD203B41FA5}">
                      <a16:colId xmlns:a16="http://schemas.microsoft.com/office/drawing/2014/main" val="216056926"/>
                    </a:ext>
                  </a:extLst>
                </a:gridCol>
                <a:gridCol w="874986">
                  <a:extLst>
                    <a:ext uri="{9D8B030D-6E8A-4147-A177-3AD203B41FA5}">
                      <a16:colId xmlns:a16="http://schemas.microsoft.com/office/drawing/2014/main" val="2086304029"/>
                    </a:ext>
                  </a:extLst>
                </a:gridCol>
              </a:tblGrid>
              <a:tr h="45458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Celkový počet KNM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</a:rPr>
                        <a:t>Druh KNM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Počet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3807797"/>
                  </a:ext>
                </a:extLst>
              </a:tr>
              <a:tr h="3247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>
                          <a:effectLst/>
                        </a:rPr>
                        <a:t>18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effectLst/>
                        </a:rPr>
                        <a:t>Kontrola na místě u žadatele před vyplacením podpory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5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1612088"/>
                  </a:ext>
                </a:extLst>
              </a:tr>
              <a:tr h="3247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uznatelnosti nákladů před schválením operačního programu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>
                          <a:effectLst/>
                        </a:rPr>
                        <a:t>5</a:t>
                      </a:r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781621"/>
                  </a:ext>
                </a:extLst>
              </a:tr>
              <a:tr h="3247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při uznání nové organizace producentů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</a:rPr>
                        <a:t>5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1931589"/>
                  </a:ext>
                </a:extLst>
              </a:tr>
              <a:tr h="3247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</a:rPr>
                        <a:t>Kontrola dodržování podmínek uznání organizace producentů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</a:rPr>
                        <a:t>3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5845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49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KNM SOT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166648"/>
            <a:ext cx="9972000" cy="4084859"/>
          </a:xfrm>
        </p:spPr>
        <p:txBody>
          <a:bodyPr>
            <a:normAutofit lnSpcReduction="10000"/>
          </a:bodyPr>
          <a:lstStyle/>
          <a:p>
            <a:r>
              <a:rPr lang="cs-CZ" dirty="0"/>
              <a:t>Kontroly provedené v roce 2023 a nejčastější zjištění:</a:t>
            </a:r>
          </a:p>
          <a:p>
            <a:endParaRPr lang="cs-CZ" dirty="0"/>
          </a:p>
          <a:p>
            <a:pPr lvl="1">
              <a:spcBef>
                <a:spcPts val="600"/>
              </a:spcBef>
            </a:pPr>
            <a:r>
              <a:rPr lang="cs-CZ" dirty="0"/>
              <a:t>Způsobilost výdajů požadovaných k proplacení podpory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Uplatněné výdaje nebyly věcně způsobilé,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Uplatněné výdaje byly nadhodnocené</a:t>
            </a:r>
          </a:p>
          <a:p>
            <a:pPr marL="268287" lvl="2" indent="0">
              <a:spcBef>
                <a:spcPts val="600"/>
              </a:spcBef>
              <a:buNone/>
            </a:pPr>
            <a:endParaRPr lang="cs-CZ" dirty="0"/>
          </a:p>
          <a:p>
            <a:pPr lvl="1">
              <a:spcBef>
                <a:spcPts val="600"/>
              </a:spcBef>
            </a:pPr>
            <a:r>
              <a:rPr lang="cs-CZ" dirty="0"/>
              <a:t>Složení organizace producentů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Uměle, účelově  vytvoření členové organizace producentů,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Ověření aktuálnosti členské základny</a:t>
            </a:r>
          </a:p>
          <a:p>
            <a:pPr marL="268287" lvl="2" indent="0">
              <a:spcBef>
                <a:spcPts val="600"/>
              </a:spcBef>
              <a:buNone/>
            </a:pPr>
            <a:endParaRPr lang="cs-CZ" dirty="0"/>
          </a:p>
          <a:p>
            <a:pPr lvl="1">
              <a:spcBef>
                <a:spcPts val="600"/>
              </a:spcBef>
            </a:pPr>
            <a:r>
              <a:rPr lang="cs-CZ" dirty="0"/>
              <a:t>Uvádění produkce na trh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Uvádění mimo organizaci producentů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9201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KNM SOT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074656"/>
            <a:ext cx="9972000" cy="4383464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Plánované změny v roce 2024</a:t>
            </a:r>
          </a:p>
          <a:p>
            <a:pPr lvl="1">
              <a:spcBef>
                <a:spcPts val="600"/>
              </a:spcBef>
            </a:pPr>
            <a:r>
              <a:rPr lang="cs-CZ" dirty="0"/>
              <a:t>Aplikace novely NV č. 82/2023 Sb., </a:t>
            </a:r>
          </a:p>
          <a:p>
            <a:pPr lvl="1">
              <a:spcBef>
                <a:spcPts val="600"/>
              </a:spcBef>
            </a:pPr>
            <a:r>
              <a:rPr lang="cs-CZ" dirty="0"/>
              <a:t>Zaměření KNM na oblasti: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Uvádění produkce na trh,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Způsobilost výdajů z pohledu dodržení principu 3E,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Členové OP = skuteční producenti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Propagace, komunikace a marketing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Pojištění produkce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Odborné vedení nebo školení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Investice do zavlažování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Personální výdaje /správní výdaje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Smluvní vztahy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Způsobilost staveních prací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Externí činnosti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Oznamovací povinnost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Převáděné položky  (na činnosti plánované ale neuskutečněné)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Výroční zprávu s evidencí majetku OP</a:t>
            </a:r>
          </a:p>
          <a:p>
            <a:pPr lvl="2">
              <a:spcBef>
                <a:spcPts val="600"/>
              </a:spcBef>
            </a:pPr>
            <a:r>
              <a:rPr lang="cs-CZ" sz="1400" dirty="0"/>
              <a:t>Uplatňované výdaje – součástí je sledovaný cíl, IČO člena</a:t>
            </a:r>
          </a:p>
          <a:p>
            <a:pPr lvl="2">
              <a:spcBef>
                <a:spcPts val="600"/>
              </a:spcBef>
            </a:pPr>
            <a:endParaRPr lang="cs-CZ" sz="1400" dirty="0"/>
          </a:p>
          <a:p>
            <a:pPr lvl="2">
              <a:spcBef>
                <a:spcPts val="600"/>
              </a:spcBef>
            </a:pP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604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40CE5-8FF7-4C6E-E690-001E1F29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09724"/>
            <a:ext cx="8922856" cy="792000"/>
          </a:xfrm>
        </p:spPr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Dotazy a diskuze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CB903C-5D88-5D41-944A-9FDB3C830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999" y="1074656"/>
            <a:ext cx="9972000" cy="4383464"/>
          </a:xfrm>
        </p:spPr>
        <p:txBody>
          <a:bodyPr>
            <a:normAutofit/>
          </a:bodyPr>
          <a:lstStyle/>
          <a:p>
            <a:pPr lvl="2">
              <a:spcBef>
                <a:spcPts val="600"/>
              </a:spcBef>
            </a:pPr>
            <a:endParaRPr lang="cs-CZ" sz="1400" dirty="0"/>
          </a:p>
          <a:p>
            <a:pPr marL="268287" lvl="2" indent="0" algn="ctr">
              <a:spcBef>
                <a:spcPts val="600"/>
              </a:spcBef>
              <a:buNone/>
            </a:pPr>
            <a:endParaRPr lang="cs-CZ" sz="8000" b="1" dirty="0"/>
          </a:p>
          <a:p>
            <a:pPr marL="268287" lvl="2" indent="0" algn="ctr">
              <a:spcBef>
                <a:spcPts val="600"/>
              </a:spcBef>
              <a:buNone/>
            </a:pPr>
            <a:r>
              <a:rPr lang="cs-CZ" sz="8000" b="1" dirty="0"/>
              <a:t>?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F0592B-95BD-3AE4-0C5E-C2495F6D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87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124D5D-8593-89D5-01CB-FDC500937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Děkujeme Vám za pozornost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5E15370-2425-17DC-CA12-693A5D9C2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4296F-55C2-4DBE-A97A-727E9EE8601F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451893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SZIF">
      <a:dk1>
        <a:sysClr val="windowText" lastClr="000000"/>
      </a:dk1>
      <a:lt1>
        <a:sysClr val="window" lastClr="FFFFFF"/>
      </a:lt1>
      <a:dk2>
        <a:srgbClr val="A8AD00"/>
      </a:dk2>
      <a:lt2>
        <a:srgbClr val="9EA2A2"/>
      </a:lt2>
      <a:accent1>
        <a:srgbClr val="009F4D"/>
      </a:accent1>
      <a:accent2>
        <a:srgbClr val="A20067"/>
      </a:accent2>
      <a:accent3>
        <a:srgbClr val="F2A900"/>
      </a:accent3>
      <a:accent4>
        <a:srgbClr val="703F2A"/>
      </a:accent4>
      <a:accent5>
        <a:srgbClr val="005EB8"/>
      </a:accent5>
      <a:accent6>
        <a:srgbClr val="FF671F"/>
      </a:accent6>
      <a:hlink>
        <a:srgbClr val="00A3E0"/>
      </a:hlink>
      <a:folHlink>
        <a:srgbClr val="E4002B"/>
      </a:folHlink>
    </a:clrScheme>
    <a:fontScheme name="SZI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658040163de94_szif-prezentace-cz.potx [Jen pro čtení]" id="{2BEBCDD5-EE38-44B4-A7B2-B13683A8CC62}" vid="{177BDFDE-2917-4636-AD74-FA6FE0047313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szif-prezentace-cz</Template>
  <TotalTime>1741</TotalTime>
  <Words>493</Words>
  <Application>Microsoft Office PowerPoint</Application>
  <PresentationFormat>Vlastní</PresentationFormat>
  <Paragraphs>112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Motiv Office</vt:lpstr>
      <vt:lpstr>SETKÁNÍ SE ZÁSTUPCI ORGANIZACÍ PRODUCENTŮ                     v odvětví: - Ovoce a zeleniny - Vajec - Brambor - Okrasných rostlin</vt:lpstr>
      <vt:lpstr>KNM SOT</vt:lpstr>
      <vt:lpstr>KNM SOT</vt:lpstr>
      <vt:lpstr>KNM SOT</vt:lpstr>
      <vt:lpstr>KNM SOT</vt:lpstr>
      <vt:lpstr>KNM SOT</vt:lpstr>
      <vt:lpstr>KNM SOT</vt:lpstr>
      <vt:lpstr>Dotazy a diskuze</vt:lpstr>
      <vt:lpstr>Děkujeme Vám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prezentace, název prezentace, název Arial CE bold, 25 bodů, řádkování 30 bodů</dc:title>
  <dc:creator>Hartmanová Lenka Ing.</dc:creator>
  <cp:lastModifiedBy>Navrátilová Martina Ing.</cp:lastModifiedBy>
  <cp:revision>19</cp:revision>
  <dcterms:created xsi:type="dcterms:W3CDTF">2024-06-05T06:00:38Z</dcterms:created>
  <dcterms:modified xsi:type="dcterms:W3CDTF">2024-06-07T12:26:05Z</dcterms:modified>
</cp:coreProperties>
</file>