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332" r:id="rId2"/>
    <p:sldId id="313" r:id="rId3"/>
    <p:sldId id="314" r:id="rId4"/>
    <p:sldId id="334" r:id="rId5"/>
    <p:sldId id="316" r:id="rId6"/>
    <p:sldId id="321" r:id="rId7"/>
    <p:sldId id="322" r:id="rId8"/>
    <p:sldId id="323" r:id="rId9"/>
    <p:sldId id="330" r:id="rId10"/>
    <p:sldId id="326" r:id="rId11"/>
    <p:sldId id="324" r:id="rId12"/>
    <p:sldId id="333" r:id="rId13"/>
  </p:sldIdLst>
  <p:sldSz cx="9144000" cy="6858000" type="screen4x3"/>
  <p:notesSz cx="6669088" cy="9928225"/>
  <p:defaultTextStyle>
    <a:defPPr>
      <a:defRPr lang="cs-CZ"/>
    </a:defPPr>
    <a:lvl1pPr algn="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A31"/>
    <a:srgbClr val="FFE781"/>
    <a:srgbClr val="F77121"/>
    <a:srgbClr val="9AB7AD"/>
    <a:srgbClr val="F365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49" autoAdjust="0"/>
    <p:restoredTop sz="94630" autoAdjust="0"/>
  </p:normalViewPr>
  <p:slideViewPr>
    <p:cSldViewPr>
      <p:cViewPr varScale="1">
        <p:scale>
          <a:sx n="110" d="100"/>
          <a:sy n="110" d="100"/>
        </p:scale>
        <p:origin x="1794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1920" y="-108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1" tIns="47415" rIns="94831" bIns="47415" numCol="1" anchor="t" anchorCtr="0" compatLnSpc="1">
            <a:prstTxWarp prst="textNoShape">
              <a:avLst/>
            </a:prstTxWarp>
          </a:bodyPr>
          <a:lstStyle>
            <a:lvl1pPr algn="l" defTabSz="949325">
              <a:defRPr sz="1300">
                <a:latin typeface="Times New Roman" pitchFamily="18" charset="0"/>
              </a:defRPr>
            </a:lvl1pPr>
          </a:lstStyle>
          <a:p>
            <a:endParaRPr lang="cs-CZ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1" tIns="47415" rIns="94831" bIns="47415" numCol="1" anchor="t" anchorCtr="0" compatLnSpc="1">
            <a:prstTxWarp prst="textNoShape">
              <a:avLst/>
            </a:prstTxWarp>
          </a:bodyPr>
          <a:lstStyle>
            <a:lvl1pPr defTabSz="949325">
              <a:defRPr sz="1300">
                <a:latin typeface="Times New Roman" pitchFamily="18" charset="0"/>
              </a:defRPr>
            </a:lvl1pPr>
          </a:lstStyle>
          <a:p>
            <a:endParaRPr lang="cs-CZ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1" tIns="47415" rIns="94831" bIns="47415" numCol="1" anchor="b" anchorCtr="0" compatLnSpc="1">
            <a:prstTxWarp prst="textNoShape">
              <a:avLst/>
            </a:prstTxWarp>
          </a:bodyPr>
          <a:lstStyle>
            <a:lvl1pPr algn="l" defTabSz="949325">
              <a:defRPr sz="1300">
                <a:latin typeface="Times New Roman" pitchFamily="18" charset="0"/>
              </a:defRPr>
            </a:lvl1pPr>
          </a:lstStyle>
          <a:p>
            <a:endParaRPr lang="cs-CZ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1" tIns="47415" rIns="94831" bIns="47415" numCol="1" anchor="b" anchorCtr="0" compatLnSpc="1">
            <a:prstTxWarp prst="textNoShape">
              <a:avLst/>
            </a:prstTxWarp>
          </a:bodyPr>
          <a:lstStyle>
            <a:lvl1pPr defTabSz="949325">
              <a:defRPr sz="1300">
                <a:latin typeface="Times New Roman" pitchFamily="18" charset="0"/>
              </a:defRPr>
            </a:lvl1pPr>
          </a:lstStyle>
          <a:p>
            <a:fld id="{CE5FBDE2-885C-4726-B443-C9322E5756F0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30089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1" tIns="47415" rIns="94831" bIns="47415" numCol="1" anchor="t" anchorCtr="0" compatLnSpc="1">
            <a:prstTxWarp prst="textNoShape">
              <a:avLst/>
            </a:prstTxWarp>
          </a:bodyPr>
          <a:lstStyle>
            <a:lvl1pPr algn="l" defTabSz="949325">
              <a:defRPr sz="1300"/>
            </a:lvl1pPr>
          </a:lstStyle>
          <a:p>
            <a:endParaRPr lang="cs-CZ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1" tIns="47415" rIns="94831" bIns="47415" numCol="1" anchor="t" anchorCtr="0" compatLnSpc="1">
            <a:prstTxWarp prst="textNoShape">
              <a:avLst/>
            </a:prstTxWarp>
          </a:bodyPr>
          <a:lstStyle>
            <a:lvl1pPr defTabSz="949325">
              <a:defRPr sz="1300"/>
            </a:lvl1pPr>
          </a:lstStyle>
          <a:p>
            <a:endParaRPr lang="cs-CZ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6463"/>
            <a:ext cx="48910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1" tIns="47415" rIns="94831" bIns="47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1" tIns="47415" rIns="94831" bIns="47415" numCol="1" anchor="b" anchorCtr="0" compatLnSpc="1">
            <a:prstTxWarp prst="textNoShape">
              <a:avLst/>
            </a:prstTxWarp>
          </a:bodyPr>
          <a:lstStyle>
            <a:lvl1pPr algn="l" defTabSz="949325">
              <a:defRPr sz="1300"/>
            </a:lvl1pPr>
          </a:lstStyle>
          <a:p>
            <a:endParaRPr lang="cs-CZ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32925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1" tIns="47415" rIns="94831" bIns="47415" numCol="1" anchor="b" anchorCtr="0" compatLnSpc="1">
            <a:prstTxWarp prst="textNoShape">
              <a:avLst/>
            </a:prstTxWarp>
          </a:bodyPr>
          <a:lstStyle>
            <a:lvl1pPr defTabSz="949325">
              <a:defRPr sz="1300"/>
            </a:lvl1pPr>
          </a:lstStyle>
          <a:p>
            <a:fld id="{BB36FAEE-06C7-45A5-856D-D49D10ECC73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90878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90600" eaLnBrk="0" hangingPunct="0"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90600" eaLnBrk="0" hangingPunct="0"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90600" eaLnBrk="0" hangingPunct="0"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90600" eaLnBrk="0" hangingPunct="0"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90600" eaLnBrk="0" hangingPunct="0"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C257660-19E5-477C-B80C-030E7EE02213}" type="slidenum">
              <a:rPr lang="cs-CZ" altLang="cs-CZ" sz="1400"/>
              <a:pPr eaLnBrk="1" hangingPunct="1"/>
              <a:t>1</a:t>
            </a:fld>
            <a:endParaRPr lang="cs-CZ" altLang="cs-CZ" sz="140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325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cs-CZ" smtClean="0"/>
          </a:p>
        </p:txBody>
      </p:sp>
    </p:spTree>
    <p:extLst>
      <p:ext uri="{BB962C8B-B14F-4D97-AF65-F5344CB8AC3E}">
        <p14:creationId xmlns:p14="http://schemas.microsoft.com/office/powerpoint/2010/main" val="1398506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FAEE-06C7-45A5-856D-D49D10ECC736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5170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72" name="Object 8"/>
          <p:cNvGraphicFramePr>
            <a:graphicFrameLocks noChangeAspect="1"/>
          </p:cNvGraphicFramePr>
          <p:nvPr/>
        </p:nvGraphicFramePr>
        <p:xfrm>
          <a:off x="0" y="4763"/>
          <a:ext cx="9144000" cy="685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1" name="Image" r:id="rId3" imgW="13028571" imgH="9765079" progId="">
                  <p:embed/>
                </p:oleObj>
              </mc:Choice>
              <mc:Fallback>
                <p:oleObj name="Image" r:id="rId3" imgW="13028571" imgH="9765079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763"/>
                        <a:ext cx="9144000" cy="685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EF6EB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rgbClr val="21511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9144000" cy="2044700"/>
          </a:xfrm>
          <a:prstGeom prst="rect">
            <a:avLst/>
          </a:prstGeom>
          <a:solidFill>
            <a:srgbClr val="034A3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231775" y="400050"/>
          <a:ext cx="3222625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2" name="Fotografie" r:id="rId5" imgW="12352381" imgH="4505954" progId="">
                  <p:embed/>
                </p:oleObj>
              </mc:Choice>
              <mc:Fallback>
                <p:oleObj name="Fotografie" r:id="rId5" imgW="12352381" imgH="4505954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" y="400050"/>
                        <a:ext cx="3222625" cy="117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EF6EB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rgbClr val="21511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83400" y="931863"/>
            <a:ext cx="2032000" cy="5164137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785813" y="931863"/>
            <a:ext cx="5945187" cy="516413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06450" y="1524000"/>
            <a:ext cx="3978275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37125" y="1524000"/>
            <a:ext cx="3978275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-152400"/>
            <a:ext cx="9144000" cy="1066800"/>
          </a:xfrm>
          <a:prstGeom prst="rect">
            <a:avLst/>
          </a:prstGeom>
          <a:solidFill>
            <a:srgbClr val="034A3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5943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solidFill>
            <a:srgbClr val="9AB7A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6450" y="1524000"/>
            <a:ext cx="81089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85813" y="931863"/>
            <a:ext cx="3511550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6000" tIns="82800" rIns="126000" bIns="8280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cs-CZ" smtClean="0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914400"/>
            <a:ext cx="685800" cy="457200"/>
          </a:xfrm>
          <a:prstGeom prst="rect">
            <a:avLst/>
          </a:prstGeom>
          <a:solidFill>
            <a:srgbClr val="F7712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838200" y="6705600"/>
            <a:ext cx="8305800" cy="152400"/>
          </a:xfrm>
          <a:prstGeom prst="rect">
            <a:avLst/>
          </a:prstGeom>
          <a:solidFill>
            <a:srgbClr val="9AB7A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 flipH="1">
            <a:off x="0" y="6705600"/>
            <a:ext cx="838200" cy="152400"/>
          </a:xfrm>
          <a:prstGeom prst="rect">
            <a:avLst/>
          </a:prstGeom>
          <a:solidFill>
            <a:srgbClr val="F7712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0" y="0"/>
          <a:ext cx="2339975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5" name="Fotografie" r:id="rId14" imgW="12352381" imgH="4505954" progId="">
                  <p:embed/>
                </p:oleObj>
              </mc:Choice>
              <mc:Fallback>
                <p:oleObj name="Fotografie" r:id="rId14" imgW="12352381" imgH="4505954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339975" cy="85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EF6EB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rgbClr val="21511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b="1">
          <a:solidFill>
            <a:srgbClr val="21511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b="1">
          <a:solidFill>
            <a:srgbClr val="21511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b="1">
          <a:solidFill>
            <a:srgbClr val="21511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b="1">
          <a:solidFill>
            <a:srgbClr val="21511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b="1">
          <a:solidFill>
            <a:srgbClr val="21511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21511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21511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21511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21511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A373E"/>
        </a:buClr>
        <a:buSzPct val="90000"/>
        <a:buFont typeface="Wingdings" pitchFamily="2" charset="2"/>
        <a:defRPr sz="2400">
          <a:solidFill>
            <a:srgbClr val="F3652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36523"/>
        </a:buClr>
        <a:buSzPct val="70000"/>
        <a:buFont typeface="Wingdings" pitchFamily="2" charset="2"/>
        <a:buChar char="n"/>
        <a:defRPr sz="2000">
          <a:solidFill>
            <a:srgbClr val="21511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A373E"/>
        </a:buClr>
        <a:buFont typeface="Wingdings" pitchFamily="2" charset="2"/>
        <a:buChar char="§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defRPr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A373E"/>
        </a:buClr>
        <a:buSzPct val="85000"/>
        <a:buFont typeface="Wingdings" pitchFamily="2" charset="2"/>
        <a:defRPr sz="16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2A373E"/>
        </a:buClr>
        <a:buSzPct val="85000"/>
        <a:buFont typeface="Wingdings" pitchFamily="2" charset="2"/>
        <a:defRPr sz="16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2A373E"/>
        </a:buClr>
        <a:buSzPct val="85000"/>
        <a:buFont typeface="Wingdings" pitchFamily="2" charset="2"/>
        <a:defRPr sz="16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2A373E"/>
        </a:buClr>
        <a:buSzPct val="85000"/>
        <a:buFont typeface="Wingdings" pitchFamily="2" charset="2"/>
        <a:defRPr sz="16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2A373E"/>
        </a:buClr>
        <a:buSzPct val="85000"/>
        <a:buFont typeface="Wingdings" pitchFamily="2" charset="2"/>
        <a:defRPr sz="1600">
          <a:solidFill>
            <a:schemeClr val="tx1"/>
          </a:solidFill>
          <a:latin typeface="Arial" charset="0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alena.soborova@szif.cz" TargetMode="External"/><Relationship Id="rId2" Type="http://schemas.openxmlformats.org/officeDocument/2006/relationships/hyperlink" Target="mailto:Sarka.proskovcova@szif.cz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ana.bartosova@szif.c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086600" y="6248400"/>
            <a:ext cx="2057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cs-CZ" altLang="cs-CZ" sz="1200" dirty="0" smtClean="0">
                <a:solidFill>
                  <a:schemeClr val="accent1"/>
                </a:solidFill>
              </a:rPr>
              <a:t>15.12.2014</a:t>
            </a:r>
            <a:endParaRPr lang="cs-CZ" altLang="cs-CZ" sz="1200" dirty="0">
              <a:solidFill>
                <a:schemeClr val="accent1"/>
              </a:solidFill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468313" y="2695575"/>
            <a:ext cx="6003925" cy="2138363"/>
          </a:xfrm>
        </p:spPr>
        <p:txBody>
          <a:bodyPr lIns="0" tIns="0" rIns="0" bIns="0"/>
          <a:lstStyle/>
          <a:p>
            <a:pPr eaLnBrk="1" hangingPunct="1">
              <a:spcBef>
                <a:spcPct val="40000"/>
              </a:spcBef>
            </a:pPr>
            <a:r>
              <a:rPr lang="cs-CZ" altLang="cs-CZ" dirty="0" smtClean="0"/>
              <a:t>PROGRAM ROZVOJE VENKOVA ČR 2007 - 2013</a:t>
            </a:r>
            <a:br>
              <a:rPr lang="cs-CZ" altLang="cs-CZ" dirty="0" smtClean="0"/>
            </a:br>
            <a:r>
              <a:rPr lang="cs-CZ" altLang="cs-CZ" dirty="0" smtClean="0"/>
              <a:t/>
            </a:r>
            <a:br>
              <a:rPr lang="cs-CZ" altLang="cs-CZ" dirty="0" smtClean="0"/>
            </a:br>
            <a:r>
              <a:rPr lang="cs-CZ" altLang="cs-CZ" dirty="0" smtClean="0"/>
              <a:t>Elektronické podání Žádosti o dotaci PRV </a:t>
            </a:r>
            <a:br>
              <a:rPr lang="cs-CZ" altLang="cs-CZ" dirty="0" smtClean="0"/>
            </a:br>
            <a:r>
              <a:rPr lang="cs-CZ" altLang="cs-CZ" dirty="0" smtClean="0"/>
              <a:t>prostřednictvím Portálu farmáře</a:t>
            </a:r>
            <a:br>
              <a:rPr lang="cs-CZ" altLang="cs-CZ" dirty="0" smtClean="0"/>
            </a:br>
            <a:r>
              <a:rPr lang="cs-CZ" altLang="cs-CZ" sz="1600" dirty="0" smtClean="0">
                <a:solidFill>
                  <a:srgbClr val="FF0000"/>
                </a:solidFill>
              </a:rPr>
              <a:t> </a:t>
            </a:r>
            <a:r>
              <a:rPr lang="cs-CZ" altLang="cs-CZ" dirty="0" smtClean="0"/>
              <a:t/>
            </a:r>
            <a:br>
              <a:rPr lang="cs-CZ" altLang="cs-CZ" dirty="0" smtClean="0"/>
            </a:br>
            <a:r>
              <a:rPr lang="cs-CZ" altLang="cs-CZ" dirty="0" smtClean="0"/>
              <a:t/>
            </a:r>
            <a:br>
              <a:rPr lang="cs-CZ" altLang="cs-CZ" dirty="0" smtClean="0"/>
            </a:br>
            <a:r>
              <a:rPr lang="cs-CZ" altLang="cs-CZ" dirty="0" smtClean="0"/>
              <a:t>Opatření </a:t>
            </a:r>
            <a:r>
              <a:rPr lang="cs-CZ" altLang="cs-CZ" dirty="0" smtClean="0"/>
              <a:t>IV.2.1 – 22. kolo</a:t>
            </a:r>
            <a:r>
              <a:rPr lang="cs-CZ" altLang="cs-CZ" dirty="0" smtClean="0"/>
              <a:t/>
            </a:r>
            <a:br>
              <a:rPr lang="cs-CZ" altLang="cs-CZ" dirty="0" smtClean="0"/>
            </a:br>
            <a:endParaRPr lang="cs-CZ" altLang="cs-CZ" sz="150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141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1400"/>
            <a:ext cx="9143999" cy="7048655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6912736" y="3573016"/>
            <a:ext cx="20026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/>
              <a:t>Potvrzení o přijetí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491641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5813" y="927384"/>
            <a:ext cx="2952315" cy="444216"/>
          </a:xfrm>
        </p:spPr>
        <p:txBody>
          <a:bodyPr/>
          <a:lstStyle/>
          <a:p>
            <a:r>
              <a:rPr lang="cs-CZ" dirty="0" smtClean="0"/>
              <a:t>Doručení na RO SZIF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484784"/>
            <a:ext cx="8928992" cy="5112568"/>
          </a:xfrm>
        </p:spPr>
        <p:txBody>
          <a:bodyPr/>
          <a:lstStyle/>
          <a:p>
            <a:pPr algn="just">
              <a:buFontTx/>
              <a:buChar char="-"/>
            </a:pPr>
            <a:r>
              <a:rPr lang="cs-CZ" sz="1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Potvrzení o přijetí </a:t>
            </a:r>
            <a:r>
              <a:rPr lang="cs-CZ" sz="15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ŽoD</a:t>
            </a:r>
            <a:r>
              <a:rPr lang="cs-CZ" sz="1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Portálu Farmáře, které obsahuje identifikátor dokumentu, podepsané v souladu se stanoveným způsobem pro právoplatné jednání a podepisování za KMAS</a:t>
            </a:r>
          </a:p>
          <a:p>
            <a:pPr lvl="1" algn="just">
              <a:buSzPct val="78000"/>
              <a:buFont typeface="Wingdings" panose="05000000000000000000" pitchFamily="2" charset="2"/>
              <a:buChar char="Ø"/>
            </a:pPr>
            <a:r>
              <a:rPr lang="cs-CZ" sz="13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Kdo </a:t>
            </a:r>
            <a:r>
              <a:rPr lang="cs-CZ" sz="13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oprávněn podepisovat za MAS vyplývá ze </a:t>
            </a:r>
            <a:r>
              <a:rPr lang="cs-CZ" sz="13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stanov (spolek, </a:t>
            </a:r>
            <a:r>
              <a:rPr lang="cs-CZ" sz="13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z.s.p.o</a:t>
            </a:r>
            <a:r>
              <a:rPr lang="cs-CZ" sz="13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nebo z výpisu z rejstříku (o.p.s., ústav)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cs-CZ" sz="13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Způsob doručení – 1) </a:t>
            </a:r>
            <a:r>
              <a:rPr lang="cs-CZ" sz="13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KMAS </a:t>
            </a:r>
            <a:r>
              <a:rPr lang="cs-CZ" sz="13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vytiskne, podepíše </a:t>
            </a:r>
            <a:r>
              <a:rPr lang="cs-CZ" sz="13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doručí </a:t>
            </a:r>
            <a:r>
              <a:rPr lang="cs-CZ" sz="13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osobně</a:t>
            </a:r>
            <a:r>
              <a:rPr lang="cs-CZ" sz="13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nebo </a:t>
            </a:r>
            <a:r>
              <a:rPr lang="cs-CZ" sz="13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poštou</a:t>
            </a:r>
          </a:p>
          <a:p>
            <a:pPr marL="457200" lvl="1" indent="0" algn="just">
              <a:buNone/>
            </a:pPr>
            <a:r>
              <a:rPr lang="cs-CZ" sz="13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     </a:t>
            </a:r>
            <a:r>
              <a:rPr lang="cs-CZ" sz="13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3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sz="13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cs-CZ" sz="13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Doručení </a:t>
            </a:r>
            <a:r>
              <a:rPr lang="cs-CZ" sz="13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datovou schránkou </a:t>
            </a:r>
            <a:r>
              <a:rPr lang="cs-CZ" sz="13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(datová schránka KMAS)</a:t>
            </a:r>
          </a:p>
          <a:p>
            <a:pPr marL="457200" lvl="1" indent="0" algn="just">
              <a:buNone/>
            </a:pPr>
            <a:r>
              <a:rPr lang="cs-CZ" sz="13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13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        - s elektronickým podpisem/podpisy</a:t>
            </a:r>
          </a:p>
          <a:p>
            <a:pPr marL="457200" lvl="1" indent="0" algn="just">
              <a:buNone/>
            </a:pPr>
            <a:r>
              <a:rPr lang="cs-CZ" sz="13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13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        - bez podpisu – pouze v případě právnické osoby s možností podepisování pouze 			jedním statutárním zástupcem</a:t>
            </a:r>
          </a:p>
          <a:p>
            <a:pPr marL="457200" lvl="1" indent="0" algn="just">
              <a:buNone/>
            </a:pPr>
            <a:r>
              <a:rPr lang="cs-CZ" sz="13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13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        - s autorizovanou konverzí – v případě právnické osoby s možností podepisování více 			než jedním statutárním zástupcem</a:t>
            </a:r>
            <a:endParaRPr lang="cs-CZ" sz="13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Tx/>
              <a:buChar char="-"/>
            </a:pPr>
            <a:r>
              <a:rPr lang="cs-CZ" sz="1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Čestná prohlášení s identifikačním kódem podepsaná MAS v souladu se stanoveným způsobem pro právoplatné jednání a podepisování za příslušnou právnickou osobu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cs-CZ" sz="13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Kdo je oprávněn podepisovat za MAS vyplývá ze stanov nebo z výpisu z rejstříku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cs-CZ" sz="13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Způsob doručení – 1) MAS vytiskne, podepíše a předá KMAS, která vše doručí </a:t>
            </a:r>
            <a:r>
              <a:rPr lang="cs-CZ" sz="13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osobně</a:t>
            </a:r>
            <a:r>
              <a:rPr lang="cs-CZ" sz="13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nebo </a:t>
            </a:r>
            <a:r>
              <a:rPr lang="cs-CZ" sz="13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poštou</a:t>
            </a:r>
          </a:p>
          <a:p>
            <a:pPr marL="457200" lvl="1" indent="0" algn="just">
              <a:buNone/>
            </a:pPr>
            <a:r>
              <a:rPr lang="cs-CZ" sz="13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13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  </a:t>
            </a:r>
            <a:r>
              <a:rPr lang="cs-CZ" sz="13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Konverze z listinné do elektronické podoby (Czech POINT, Česká pošta), KMAS vše 			doručí </a:t>
            </a:r>
            <a:r>
              <a:rPr lang="cs-CZ" sz="13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datovou schránkou</a:t>
            </a:r>
          </a:p>
          <a:p>
            <a:pPr algn="just">
              <a:buFontTx/>
              <a:buChar char="-"/>
            </a:pPr>
            <a:r>
              <a:rPr lang="cs-CZ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Doklad o tom, kdo je oprávněn podepisovat za MAS – </a:t>
            </a:r>
            <a:r>
              <a:rPr lang="cs-CZ" sz="1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předkládají spolky </a:t>
            </a:r>
            <a:r>
              <a:rPr lang="cs-CZ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sz="15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z.s.p.o</a:t>
            </a:r>
            <a:r>
              <a:rPr lang="cs-CZ" sz="1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- stanovy </a:t>
            </a:r>
            <a:r>
              <a:rPr lang="cs-CZ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 a doklad o jmenování statutárního </a:t>
            </a:r>
            <a:r>
              <a:rPr lang="cs-CZ" sz="1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zástupce</a:t>
            </a:r>
          </a:p>
          <a:p>
            <a:pPr marL="285750" indent="-285750" algn="just">
              <a:buFontTx/>
              <a:buChar char="-"/>
            </a:pPr>
            <a:r>
              <a:rPr lang="cs-CZ" sz="15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přílohy lze předložit přes Portál Farmáře s výjimkou čestných prohlášení MAS a Potvrzení o přijetí</a:t>
            </a:r>
            <a:endParaRPr lang="cs-CZ" sz="1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/>
            <a:endParaRPr lang="cs-CZ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651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title"/>
          </p:nvPr>
        </p:nvSpPr>
        <p:spPr>
          <a:xfrm>
            <a:off x="785813" y="981075"/>
            <a:ext cx="257175" cy="390525"/>
          </a:xfrm>
        </p:spPr>
        <p:txBody>
          <a:bodyPr/>
          <a:lstStyle/>
          <a:p>
            <a:pPr eaLnBrk="1" hangingPunct="1"/>
            <a:endParaRPr lang="cs-CZ" altLang="cs-CZ" smtClean="0"/>
          </a:p>
        </p:txBody>
      </p:sp>
      <p:sp>
        <p:nvSpPr>
          <p:cNvPr id="35843" name="TextovéPole 5"/>
          <p:cNvSpPr txBox="1">
            <a:spLocks noChangeArrowheads="1"/>
          </p:cNvSpPr>
          <p:nvPr/>
        </p:nvSpPr>
        <p:spPr bwMode="auto">
          <a:xfrm>
            <a:off x="900113" y="1628775"/>
            <a:ext cx="712787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cs-CZ" altLang="cs-CZ" sz="2000" b="1" dirty="0">
              <a:solidFill>
                <a:srgbClr val="215112"/>
              </a:solidFill>
            </a:endParaRPr>
          </a:p>
          <a:p>
            <a:pPr algn="ctr" eaLnBrk="1" hangingPunct="1"/>
            <a:r>
              <a:rPr lang="cs-CZ" altLang="cs-CZ" sz="2000" b="1" dirty="0">
                <a:solidFill>
                  <a:srgbClr val="215112"/>
                </a:solidFill>
              </a:rPr>
              <a:t>Děkujeme za pozornost</a:t>
            </a:r>
          </a:p>
          <a:p>
            <a:pPr algn="ctr" eaLnBrk="1" hangingPunct="1"/>
            <a:endParaRPr lang="cs-CZ" altLang="cs-CZ" sz="2000" b="1" i="1" dirty="0">
              <a:solidFill>
                <a:srgbClr val="FD201B"/>
              </a:solidFill>
            </a:endParaRPr>
          </a:p>
          <a:p>
            <a:pPr algn="ctr" eaLnBrk="1" hangingPunct="1"/>
            <a:endParaRPr lang="cs-CZ" altLang="cs-CZ" sz="2000" b="1" i="1" dirty="0">
              <a:solidFill>
                <a:srgbClr val="FD201B"/>
              </a:solidFill>
            </a:endParaRPr>
          </a:p>
          <a:p>
            <a:pPr algn="just" eaLnBrk="1" hangingPunct="1"/>
            <a:endParaRPr lang="cs-CZ" altLang="cs-CZ" sz="2000" b="1" i="1" dirty="0">
              <a:solidFill>
                <a:srgbClr val="FD201B"/>
              </a:solidFill>
            </a:endParaRPr>
          </a:p>
          <a:p>
            <a:pPr algn="just" eaLnBrk="1" hangingPunct="1"/>
            <a:r>
              <a:rPr lang="cs-CZ" altLang="cs-CZ" dirty="0">
                <a:solidFill>
                  <a:srgbClr val="215112"/>
                </a:solidFill>
              </a:rPr>
              <a:t>Případné dotazy směřujte na tyto kontaktní adresy:</a:t>
            </a:r>
          </a:p>
          <a:p>
            <a:pPr algn="just" eaLnBrk="1" hangingPunct="1"/>
            <a:r>
              <a:rPr lang="cs-CZ" altLang="cs-CZ" dirty="0" smtClean="0">
                <a:solidFill>
                  <a:srgbClr val="215112"/>
                </a:solidFill>
                <a:hlinkClick r:id="rId2"/>
              </a:rPr>
              <a:t>sarka.proskovcova@szif.cz</a:t>
            </a:r>
            <a:endParaRPr lang="cs-CZ" altLang="cs-CZ" dirty="0">
              <a:solidFill>
                <a:srgbClr val="215112"/>
              </a:solidFill>
            </a:endParaRPr>
          </a:p>
          <a:p>
            <a:pPr algn="just" eaLnBrk="1" hangingPunct="1"/>
            <a:r>
              <a:rPr lang="cs-CZ" altLang="cs-CZ" dirty="0">
                <a:solidFill>
                  <a:srgbClr val="215112"/>
                </a:solidFill>
                <a:hlinkClick r:id="rId3"/>
              </a:rPr>
              <a:t>alena.soborova@szif.cz</a:t>
            </a:r>
            <a:endParaRPr lang="cs-CZ" altLang="cs-CZ" dirty="0">
              <a:solidFill>
                <a:srgbClr val="215112"/>
              </a:solidFill>
            </a:endParaRPr>
          </a:p>
          <a:p>
            <a:pPr algn="just" eaLnBrk="1" hangingPunct="1"/>
            <a:r>
              <a:rPr lang="cs-CZ" altLang="cs-CZ" dirty="0">
                <a:solidFill>
                  <a:srgbClr val="215112"/>
                </a:solidFill>
                <a:hlinkClick r:id="rId4"/>
              </a:rPr>
              <a:t>jana.bartosova@szif.cz</a:t>
            </a:r>
            <a:endParaRPr lang="cs-CZ" altLang="cs-CZ" dirty="0">
              <a:solidFill>
                <a:srgbClr val="215112"/>
              </a:solidFill>
            </a:endParaRPr>
          </a:p>
          <a:p>
            <a:pPr algn="just" eaLnBrk="1" hangingPunct="1"/>
            <a:endParaRPr lang="cs-CZ" altLang="cs-CZ" dirty="0">
              <a:solidFill>
                <a:srgbClr val="215112"/>
              </a:solidFill>
            </a:endParaRPr>
          </a:p>
          <a:p>
            <a:pPr algn="just" eaLnBrk="1" hangingPunct="1"/>
            <a:r>
              <a:rPr lang="cs-CZ" altLang="cs-CZ" dirty="0">
                <a:solidFill>
                  <a:srgbClr val="215112"/>
                </a:solidFill>
              </a:rPr>
              <a:t>Oddělení osy IV PRV</a:t>
            </a:r>
          </a:p>
          <a:p>
            <a:pPr algn="just" eaLnBrk="1" hangingPunct="1"/>
            <a:r>
              <a:rPr lang="cs-CZ" altLang="cs-CZ" sz="2000" dirty="0">
                <a:solidFill>
                  <a:srgbClr val="21511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659957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5813" y="927384"/>
            <a:ext cx="254526" cy="444216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44167"/>
            <a:ext cx="9108503" cy="6987936"/>
          </a:xfrm>
          <a:prstGeom prst="rect">
            <a:avLst/>
          </a:prstGeom>
        </p:spPr>
      </p:pic>
      <p:sp>
        <p:nvSpPr>
          <p:cNvPr id="6" name="Šipka doprava 5"/>
          <p:cNvSpPr/>
          <p:nvPr/>
        </p:nvSpPr>
        <p:spPr bwMode="auto">
          <a:xfrm>
            <a:off x="3203848" y="6248400"/>
            <a:ext cx="1152128" cy="144016"/>
          </a:xfrm>
          <a:prstGeom prst="rightArrow">
            <a:avLst/>
          </a:prstGeom>
          <a:solidFill>
            <a:srgbClr val="EEF6EB"/>
          </a:solidFill>
          <a:ln w="3175" cap="flat" cmpd="sng" algn="ctr">
            <a:solidFill>
              <a:srgbClr val="21511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457200" marR="0" indent="-4572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313" y="6114654"/>
            <a:ext cx="2711646" cy="42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7549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5813" y="927384"/>
            <a:ext cx="254526" cy="444216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44682"/>
            <a:ext cx="9108504" cy="685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9317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9075"/>
            <a:ext cx="9144000" cy="7007075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6823161" y="5013176"/>
            <a:ext cx="20922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Uložení </a:t>
            </a:r>
            <a:r>
              <a:rPr lang="cs-CZ" dirty="0" err="1"/>
              <a:t>ŽoD</a:t>
            </a:r>
            <a:r>
              <a:rPr lang="cs-CZ" dirty="0"/>
              <a:t> do PC</a:t>
            </a:r>
          </a:p>
        </p:txBody>
      </p:sp>
      <p:sp>
        <p:nvSpPr>
          <p:cNvPr id="7" name="Obdélník 6"/>
          <p:cNvSpPr/>
          <p:nvPr/>
        </p:nvSpPr>
        <p:spPr>
          <a:xfrm>
            <a:off x="7667019" y="5730833"/>
            <a:ext cx="13626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Podání </a:t>
            </a:r>
            <a:r>
              <a:rPr lang="cs-CZ" dirty="0" err="1"/>
              <a:t>ŽoD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42794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5813" y="927384"/>
            <a:ext cx="254526" cy="444216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71400"/>
            <a:ext cx="9144000" cy="705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3303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1656"/>
            <a:ext cx="9144000" cy="7029399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6647656" y="2752329"/>
            <a:ext cx="23820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Nahrání formuláře </a:t>
            </a:r>
            <a:r>
              <a:rPr lang="cs-CZ" sz="1400" dirty="0" err="1"/>
              <a:t>ŽoD</a:t>
            </a:r>
            <a:endParaRPr lang="cs-CZ" sz="1400" dirty="0"/>
          </a:p>
        </p:txBody>
      </p:sp>
      <p:sp>
        <p:nvSpPr>
          <p:cNvPr id="7" name="Šipka dolů 6"/>
          <p:cNvSpPr/>
          <p:nvPr/>
        </p:nvSpPr>
        <p:spPr bwMode="auto">
          <a:xfrm>
            <a:off x="8028384" y="3016697"/>
            <a:ext cx="165718" cy="346347"/>
          </a:xfrm>
          <a:prstGeom prst="downArrow">
            <a:avLst/>
          </a:prstGeom>
          <a:noFill/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457200" marR="0" indent="-4572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600" i="0" u="none" strike="noStrike" normalizeH="0" baseline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Verdana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7200292" y="5445224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Nahrání příloh</a:t>
            </a:r>
          </a:p>
        </p:txBody>
      </p:sp>
      <p:sp>
        <p:nvSpPr>
          <p:cNvPr id="10" name="Šipka nahoru 9"/>
          <p:cNvSpPr/>
          <p:nvPr/>
        </p:nvSpPr>
        <p:spPr bwMode="auto">
          <a:xfrm>
            <a:off x="8172400" y="5195851"/>
            <a:ext cx="144016" cy="249373"/>
          </a:xfrm>
          <a:prstGeom prst="upArrow">
            <a:avLst/>
          </a:prstGeom>
          <a:noFill/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457200" indent="-457200"/>
            <a:endParaRPr lang="cs-CZ">
              <a:ln w="0"/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19343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1400"/>
            <a:ext cx="9144000" cy="70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183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" y="-171399"/>
            <a:ext cx="9142065" cy="70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7340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81322"/>
            <a:ext cx="9144000" cy="7029400"/>
          </a:xfrm>
          <a:prstGeom prst="rect">
            <a:avLst/>
          </a:prstGeom>
        </p:spPr>
      </p:pic>
      <p:sp>
        <p:nvSpPr>
          <p:cNvPr id="6" name="Pravá složená závorka 5"/>
          <p:cNvSpPr/>
          <p:nvPr/>
        </p:nvSpPr>
        <p:spPr bwMode="auto">
          <a:xfrm>
            <a:off x="5508104" y="3573016"/>
            <a:ext cx="288032" cy="1080120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457200" marR="0" indent="-4572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5885892" y="3575918"/>
            <a:ext cx="3024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dirty="0" smtClean="0"/>
              <a:t>Pokud budou ve formuláři </a:t>
            </a:r>
            <a:r>
              <a:rPr lang="cs-CZ" dirty="0" err="1" smtClean="0"/>
              <a:t>ŽoD</a:t>
            </a:r>
            <a:r>
              <a:rPr lang="cs-CZ" dirty="0" smtClean="0"/>
              <a:t> tyto chybové hlášky, nebude </a:t>
            </a:r>
            <a:r>
              <a:rPr lang="cs-CZ" dirty="0" err="1" smtClean="0"/>
              <a:t>ŽoD</a:t>
            </a:r>
            <a:r>
              <a:rPr lang="cs-CZ" dirty="0" smtClean="0"/>
              <a:t> </a:t>
            </a:r>
            <a:r>
              <a:rPr lang="cs-CZ" dirty="0" smtClean="0"/>
              <a:t>odeslána.</a:t>
            </a:r>
          </a:p>
          <a:p>
            <a:pPr algn="l"/>
            <a:r>
              <a:rPr lang="cs-CZ" dirty="0" smtClean="0"/>
              <a:t>Chyby je třeba opravit ve formuláři a znovu nahrát.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14931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Šablona pro prezentace SZIF">
  <a:themeElements>
    <a:clrScheme name="Szif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Szif">
      <a:majorFont>
        <a:latin typeface="Verdana"/>
        <a:ea typeface=""/>
        <a:cs typeface=""/>
      </a:majorFont>
      <a:minorFont>
        <a:latin typeface="Arial Black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EF6EB"/>
        </a:solidFill>
        <a:ln w="3175" cap="flat" cmpd="sng" algn="ctr">
          <a:solidFill>
            <a:srgbClr val="21511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457200" marR="0" indent="-45720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EF6EB"/>
        </a:solidFill>
        <a:ln w="3175" cap="flat" cmpd="sng" algn="ctr">
          <a:solidFill>
            <a:srgbClr val="21511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457200" marR="0" indent="-45720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zif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zif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zif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zif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421 školení 22 kolo Ála</Template>
  <TotalTime>775</TotalTime>
  <Words>135</Words>
  <Application>Microsoft Office PowerPoint</Application>
  <PresentationFormat>Předvádění na obrazovce (4:3)</PresentationFormat>
  <Paragraphs>37</Paragraphs>
  <Slides>12</Slides>
  <Notes>2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12</vt:i4>
      </vt:variant>
    </vt:vector>
  </HeadingPairs>
  <TitlesOfParts>
    <vt:vector size="20" baseType="lpstr">
      <vt:lpstr>Arial</vt:lpstr>
      <vt:lpstr>Arial Black</vt:lpstr>
      <vt:lpstr>Times New Roman</vt:lpstr>
      <vt:lpstr>Verdana</vt:lpstr>
      <vt:lpstr>Wingdings</vt:lpstr>
      <vt:lpstr>Šablona pro prezentace SZIF</vt:lpstr>
      <vt:lpstr>Fotografie</vt:lpstr>
      <vt:lpstr>Image</vt:lpstr>
      <vt:lpstr>PROGRAM ROZVOJE VENKOVA ČR 2007 - 2013  Elektronické podání Žádosti o dotaci PRV  prostřednictvím Portálu farmáře    Opatření IV.2.1 – 22. kolo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Doručení na RO SZIF</vt:lpstr>
      <vt:lpstr>Prezentace aplikace PowerPoint</vt:lpstr>
    </vt:vector>
  </TitlesOfParts>
  <Company>SZIF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Šoborová Alena Mgr.</dc:creator>
  <cp:lastModifiedBy>Šoborová Alena Mgr.</cp:lastModifiedBy>
  <cp:revision>70</cp:revision>
  <dcterms:created xsi:type="dcterms:W3CDTF">2014-10-29T09:53:29Z</dcterms:created>
  <dcterms:modified xsi:type="dcterms:W3CDTF">2014-12-15T12:10:12Z</dcterms:modified>
</cp:coreProperties>
</file>